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6" r:id="rId2"/>
    <p:sldId id="287" r:id="rId3"/>
    <p:sldId id="257" r:id="rId4"/>
    <p:sldId id="258" r:id="rId5"/>
    <p:sldId id="270" r:id="rId6"/>
    <p:sldId id="269" r:id="rId7"/>
    <p:sldId id="268" r:id="rId8"/>
    <p:sldId id="259" r:id="rId9"/>
    <p:sldId id="260" r:id="rId10"/>
    <p:sldId id="263" r:id="rId11"/>
    <p:sldId id="262" r:id="rId12"/>
    <p:sldId id="279" r:id="rId13"/>
    <p:sldId id="280" r:id="rId14"/>
    <p:sldId id="281" r:id="rId15"/>
    <p:sldId id="271" r:id="rId16"/>
    <p:sldId id="273" r:id="rId17"/>
    <p:sldId id="272" r:id="rId18"/>
    <p:sldId id="276" r:id="rId19"/>
    <p:sldId id="274" r:id="rId20"/>
    <p:sldId id="278" r:id="rId21"/>
    <p:sldId id="275" r:id="rId22"/>
    <p:sldId id="277" r:id="rId23"/>
    <p:sldId id="284" r:id="rId24"/>
    <p:sldId id="285" r:id="rId25"/>
    <p:sldId id="266" r:id="rId26"/>
    <p:sldId id="283"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26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7B2D6-A9D3-4FC4-90B8-242837D8178F}" type="datetimeFigureOut">
              <a:rPr lang="en-US" smtClean="0"/>
              <a:t>4/24/15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9C73E-0364-42A7-AAF1-0DD675E8DEB8}" type="slidenum">
              <a:rPr lang="en-US" smtClean="0"/>
              <a:t>‹#›</a:t>
            </a:fld>
            <a:endParaRPr lang="en-US"/>
          </a:p>
        </p:txBody>
      </p:sp>
    </p:spTree>
    <p:extLst>
      <p:ext uri="{BB962C8B-B14F-4D97-AF65-F5344CB8AC3E}">
        <p14:creationId xmlns:p14="http://schemas.microsoft.com/office/powerpoint/2010/main" val="165599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794F4-A92C-4625-9F33-F45C2C129573}" type="slidenum">
              <a:rPr lang="en-US"/>
              <a:pPr/>
              <a:t>10</a:t>
            </a:fld>
            <a:endParaRPr lang="en-US"/>
          </a:p>
        </p:txBody>
      </p:sp>
      <p:sp>
        <p:nvSpPr>
          <p:cNvPr id="117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851DD-7DC0-41A1-9A3A-E5C5589D2910}" type="slidenum">
              <a:rPr lang="en-US"/>
              <a:pPr/>
              <a:t>11</a:t>
            </a:fld>
            <a:endParaRPr lang="en-US"/>
          </a:p>
        </p:txBody>
      </p:sp>
      <p:sp>
        <p:nvSpPr>
          <p:cNvPr id="1157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5EBBB-E6A9-4DE8-8314-D52E6C2A22FA}" type="slidenum">
              <a:rPr lang="en-US"/>
              <a:pPr/>
              <a:t>25</a:t>
            </a:fld>
            <a:endParaRPr lang="en-US"/>
          </a:p>
        </p:txBody>
      </p:sp>
      <p:sp>
        <p:nvSpPr>
          <p:cNvPr id="139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AB2EE-F07E-4A59-9ACE-0700AE3ABC64}" type="slidenum">
              <a:rPr lang="en-US"/>
              <a:pPr/>
              <a:t>26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D340F-246D-4776-9A2C-1B14E4EC5B12}" type="slidenum">
              <a:rPr lang="en-US"/>
              <a:pPr/>
              <a:t>27</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AD4CF-F17A-4C80-9BD5-5147EA3DAACC}"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191028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AD4CF-F17A-4C80-9BD5-5147EA3DAACC}"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39261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AD4CF-F17A-4C80-9BD5-5147EA3DAACC}"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279211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92B88B1-7A91-431A-A129-78CCC828F842}" type="slidenum">
              <a:rPr lang="en-US"/>
              <a:pPr/>
              <a:t>‹#›</a:t>
            </a:fld>
            <a:endParaRPr lang="en-US"/>
          </a:p>
        </p:txBody>
      </p:sp>
    </p:spTree>
    <p:extLst>
      <p:ext uri="{BB962C8B-B14F-4D97-AF65-F5344CB8AC3E}">
        <p14:creationId xmlns:p14="http://schemas.microsoft.com/office/powerpoint/2010/main" val="278913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AD4CF-F17A-4C80-9BD5-5147EA3DAACC}"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239265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AD4CF-F17A-4C80-9BD5-5147EA3DAACC}"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165195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AD4CF-F17A-4C80-9BD5-5147EA3DAACC}"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71810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AD4CF-F17A-4C80-9BD5-5147EA3DAACC}" type="datetimeFigureOut">
              <a:rPr lang="en-US" smtClean="0"/>
              <a:t>4/24/15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371759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AD4CF-F17A-4C80-9BD5-5147EA3DAACC}" type="datetimeFigureOut">
              <a:rPr lang="en-US" smtClean="0"/>
              <a:t>4/24/15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67832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AD4CF-F17A-4C80-9BD5-5147EA3DAACC}" type="datetimeFigureOut">
              <a:rPr lang="en-US" smtClean="0"/>
              <a:t>4/24/15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138802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AD4CF-F17A-4C80-9BD5-5147EA3DAACC}"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3093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AD4CF-F17A-4C80-9BD5-5147EA3DAACC}"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88B3C-DC85-41C5-B496-0099ED68C6C6}" type="slidenum">
              <a:rPr lang="en-US" smtClean="0"/>
              <a:t>‹#›</a:t>
            </a:fld>
            <a:endParaRPr lang="en-US"/>
          </a:p>
        </p:txBody>
      </p:sp>
    </p:spTree>
    <p:extLst>
      <p:ext uri="{BB962C8B-B14F-4D97-AF65-F5344CB8AC3E}">
        <p14:creationId xmlns:p14="http://schemas.microsoft.com/office/powerpoint/2010/main" val="33391596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AD4CF-F17A-4C80-9BD5-5147EA3DAACC}" type="datetimeFigureOut">
              <a:rPr lang="en-US" smtClean="0"/>
              <a:t>4/24/15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88B3C-DC85-41C5-B496-0099ED68C6C6}" type="slidenum">
              <a:rPr lang="en-US" smtClean="0"/>
              <a:t>‹#›</a:t>
            </a:fld>
            <a:endParaRPr lang="en-US"/>
          </a:p>
        </p:txBody>
      </p:sp>
    </p:spTree>
    <p:extLst>
      <p:ext uri="{BB962C8B-B14F-4D97-AF65-F5344CB8AC3E}">
        <p14:creationId xmlns:p14="http://schemas.microsoft.com/office/powerpoint/2010/main" val="72845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gif"/><Relationship Id="rId3"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UnRXNGDVJk" TargetMode="External"/><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youtube.com/watch?v=dDTBnsqxZ3k" TargetMode="External"/><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JFK Assassination Nov 1963 - Dallas</a:t>
            </a:r>
            <a:endParaRPr lang="en-US" dirty="0"/>
          </a:p>
        </p:txBody>
      </p:sp>
      <p:sp>
        <p:nvSpPr>
          <p:cNvPr id="3" name="Content Placeholder 2"/>
          <p:cNvSpPr>
            <a:spLocks noGrp="1"/>
          </p:cNvSpPr>
          <p:nvPr>
            <p:ph idx="1"/>
          </p:nvPr>
        </p:nvSpPr>
        <p:spPr/>
        <p:txBody>
          <a:bodyPr/>
          <a:lstStyle/>
          <a:p>
            <a:endParaRPr lang="en-US"/>
          </a:p>
        </p:txBody>
      </p:sp>
      <p:pic>
        <p:nvPicPr>
          <p:cNvPr id="13314" name="Picture 2" descr="http://www.informationliberation.com/files/300806jf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37242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blog.americanheritage1.com/Portals/48049/images/JFK%20BLOOD%20FULL%20SHOT%20SEAT%20jfk-stained-seat-presidential-limousi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143000"/>
            <a:ext cx="362153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tallonezone.com/021104kenne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78406"/>
            <a:ext cx="280987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cartridgesave.co.uk/news/uploads/jpk-assassin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199" y="3958244"/>
            <a:ext cx="4142509" cy="2899756"/>
          </a:xfrm>
          <a:prstGeom prst="rect">
            <a:avLst/>
          </a:prstGeom>
          <a:noFill/>
          <a:extLst>
            <a:ext uri="{909E8E84-426E-40dd-AFC4-6F175D3DCCD1}">
              <a14:hiddenFill xmlns:a14="http://schemas.microsoft.com/office/drawing/2010/main">
                <a:solidFill>
                  <a:srgbClr val="FFFFFF"/>
                </a:solidFill>
              </a14:hiddenFill>
            </a:ext>
          </a:extLst>
        </p:spPr>
      </p:pic>
      <p:sp>
        <p:nvSpPr>
          <p:cNvPr id="4" name="Up Arrow 3"/>
          <p:cNvSpPr/>
          <p:nvPr/>
        </p:nvSpPr>
        <p:spPr>
          <a:xfrm rot="5099233">
            <a:off x="4152709" y="1881187"/>
            <a:ext cx="9144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rot="8865747">
            <a:off x="7843602" y="319697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5987935">
            <a:off x="3665529" y="4861297"/>
            <a:ext cx="838200" cy="10936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42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n-US" sz="4000" dirty="0"/>
              <a:t>Walter Cronkite on February 27, </a:t>
            </a:r>
            <a:r>
              <a:rPr lang="en-US" sz="4000" dirty="0" smtClean="0"/>
              <a:t>1968</a:t>
            </a:r>
            <a:endParaRPr lang="en-US" sz="4000" dirty="0"/>
          </a:p>
        </p:txBody>
      </p:sp>
      <p:sp>
        <p:nvSpPr>
          <p:cNvPr id="116739" name="Rectangle 3"/>
          <p:cNvSpPr>
            <a:spLocks noGrp="1" noChangeArrowheads="1"/>
          </p:cNvSpPr>
          <p:nvPr>
            <p:ph type="body" idx="1"/>
          </p:nvPr>
        </p:nvSpPr>
        <p:spPr>
          <a:xfrm>
            <a:off x="3352800" y="1585912"/>
            <a:ext cx="5486400" cy="5272087"/>
          </a:xfrm>
        </p:spPr>
        <p:txBody>
          <a:bodyPr>
            <a:normAutofit fontScale="77500" lnSpcReduction="20000"/>
          </a:bodyPr>
          <a:lstStyle/>
          <a:p>
            <a:pPr>
              <a:buFontTx/>
              <a:buNone/>
            </a:pPr>
            <a:r>
              <a:rPr lang="en-US" dirty="0"/>
              <a:t>	“To say we are closer to victory today is to believe, in the face of evidence, the optimists have been wrong in the past. To suggest that we are on the edge of defeat is to yield to unreasonable pessimism. To say that we are mired in stalemate seems the only reasonable, yet unsatisfactory conclusion.” </a:t>
            </a:r>
            <a:endParaRPr lang="en-US" dirty="0" smtClean="0"/>
          </a:p>
          <a:p>
            <a:pPr>
              <a:buFontTx/>
              <a:buNone/>
            </a:pPr>
            <a:endParaRPr lang="en-US" dirty="0"/>
          </a:p>
          <a:p>
            <a:r>
              <a:rPr lang="en-US" dirty="0"/>
              <a:t>LBJ - “If we have lost Cronkite, we have lost the war</a:t>
            </a:r>
            <a:r>
              <a:rPr lang="en-US" dirty="0" smtClean="0"/>
              <a:t>.”</a:t>
            </a:r>
          </a:p>
          <a:p>
            <a:pPr marL="0" indent="0">
              <a:buNone/>
            </a:pPr>
            <a:endParaRPr lang="en-US" dirty="0" smtClean="0"/>
          </a:p>
          <a:p>
            <a:r>
              <a:rPr lang="en-US" dirty="0" smtClean="0"/>
              <a:t>John Kerry: “How do you ask a man to be the last man to die for a mistake?”</a:t>
            </a:r>
            <a:endParaRPr lang="en-US" dirty="0"/>
          </a:p>
        </p:txBody>
      </p:sp>
      <p:pic>
        <p:nvPicPr>
          <p:cNvPr id="10242" name="Picture 2" descr="http://img2.timeinc.net/people/i/2009/news/090629/walter-cronk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2895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588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838200"/>
            <a:ext cx="3505200" cy="1143000"/>
          </a:xfrm>
        </p:spPr>
        <p:txBody>
          <a:bodyPr>
            <a:normAutofit fontScale="90000"/>
          </a:bodyPr>
          <a:lstStyle/>
          <a:p>
            <a:r>
              <a:rPr lang="en-US" sz="3200" b="1" dirty="0">
                <a:solidFill>
                  <a:schemeClr val="tx1"/>
                </a:solidFill>
                <a:latin typeface="Arial" charset="0"/>
              </a:rPr>
              <a:t>Hue, 1968</a:t>
            </a:r>
            <a:br>
              <a:rPr lang="en-US" sz="3200" b="1" dirty="0">
                <a:solidFill>
                  <a:schemeClr val="tx1"/>
                </a:solidFill>
                <a:latin typeface="Arial" charset="0"/>
              </a:rPr>
            </a:br>
            <a:r>
              <a:rPr lang="en-US" sz="3200" b="1" dirty="0">
                <a:solidFill>
                  <a:schemeClr val="tx1"/>
                </a:solidFill>
                <a:latin typeface="Arial" charset="0"/>
              </a:rPr>
              <a:t>“a strategy of more of the same is intolerable.” </a:t>
            </a:r>
            <a:r>
              <a:rPr lang="en-US" sz="3200" b="1" i="1" dirty="0">
                <a:solidFill>
                  <a:schemeClr val="tx1"/>
                </a:solidFill>
                <a:latin typeface="Arial" charset="0"/>
              </a:rPr>
              <a:t>Newsweek</a:t>
            </a:r>
            <a:endParaRPr lang="en-US" sz="3200" b="1" dirty="0">
              <a:solidFill>
                <a:schemeClr val="tx1"/>
              </a:solidFill>
              <a:latin typeface="Arial" charset="0"/>
            </a:endParaRPr>
          </a:p>
        </p:txBody>
      </p:sp>
      <p:pic>
        <p:nvPicPr>
          <p:cNvPr id="1146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2743200"/>
            <a:ext cx="3044825" cy="4114800"/>
          </a:xfrm>
        </p:spPr>
      </p:pic>
      <p:pic>
        <p:nvPicPr>
          <p:cNvPr id="12290" name="Picture 2" descr="http://teachingvietnam.files.wordpress.com/2008/08/antiwar-protester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484846"/>
            <a:ext cx="5410200" cy="435929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unit8jackwbenza10.wikispaces.com/file/view/vietnam_protest_rs.jpg/145375021/vietnam_protest_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1" y="0"/>
            <a:ext cx="541020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6298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2004 FRQ Prompt</a:t>
            </a:r>
            <a:endParaRPr lang="en-US" dirty="0"/>
          </a:p>
        </p:txBody>
      </p:sp>
      <p:sp>
        <p:nvSpPr>
          <p:cNvPr id="4" name="Content Placeholder 3"/>
          <p:cNvSpPr>
            <a:spLocks noGrp="1"/>
          </p:cNvSpPr>
          <p:nvPr>
            <p:ph idx="1"/>
          </p:nvPr>
        </p:nvSpPr>
        <p:spPr>
          <a:xfrm>
            <a:off x="457200" y="685800"/>
            <a:ext cx="8229600" cy="1295400"/>
          </a:xfrm>
        </p:spPr>
        <p:txBody>
          <a:bodyPr/>
          <a:lstStyle/>
          <a:p>
            <a:pPr marL="0" indent="0">
              <a:buNone/>
            </a:pPr>
            <a:r>
              <a:rPr lang="en-US" dirty="0" smtClean="0"/>
              <a:t>“Assess the success of the Doctrine of Containment in Asia between 1945 and 1975.”</a:t>
            </a:r>
            <a:endParaRPr lang="en-US" dirty="0"/>
          </a:p>
        </p:txBody>
      </p:sp>
      <p:pic>
        <p:nvPicPr>
          <p:cNvPr id="1026" name="Picture 2" descr="http://www.lonelyplanet.com/maps/asia/china/map_of_ch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344946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nn.com/WORLD/9710/17/n.korea.dmz/korea.dmz.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69268"/>
            <a:ext cx="1406646" cy="2709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onelyplanet.com/maps/asia/vietnam/map_of_vietn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828800"/>
            <a:ext cx="3449466"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1762" y="4422062"/>
            <a:ext cx="1290738" cy="584775"/>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CHINA</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a:off x="3975948" y="4498332"/>
            <a:ext cx="1343060" cy="584775"/>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KOREA</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Rectangle 9"/>
          <p:cNvSpPr/>
          <p:nvPr/>
        </p:nvSpPr>
        <p:spPr>
          <a:xfrm>
            <a:off x="6454471" y="4470623"/>
            <a:ext cx="1818126" cy="584775"/>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VIETNAM</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3885308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Thesis (yay or nay?)</a:t>
            </a:r>
            <a:endParaRPr lang="en-US" dirty="0"/>
          </a:p>
        </p:txBody>
      </p:sp>
      <p:sp>
        <p:nvSpPr>
          <p:cNvPr id="3" name="Content Placeholder 2"/>
          <p:cNvSpPr>
            <a:spLocks noGrp="1"/>
          </p:cNvSpPr>
          <p:nvPr>
            <p:ph idx="1"/>
          </p:nvPr>
        </p:nvSpPr>
        <p:spPr>
          <a:xfrm>
            <a:off x="304800" y="990600"/>
            <a:ext cx="8229600" cy="5562600"/>
          </a:xfrm>
        </p:spPr>
        <p:txBody>
          <a:bodyPr>
            <a:normAutofit fontScale="92500" lnSpcReduction="20000"/>
          </a:bodyPr>
          <a:lstStyle/>
          <a:p>
            <a:r>
              <a:rPr lang="en-US" dirty="0" smtClean="0">
                <a:solidFill>
                  <a:srgbClr val="FF0000"/>
                </a:solidFill>
              </a:rPr>
              <a:t>Although the policy of containment failed completely with regard to China, and although its </a:t>
            </a:r>
            <a:r>
              <a:rPr lang="en-US" dirty="0">
                <a:solidFill>
                  <a:srgbClr val="FF0000"/>
                </a:solidFill>
              </a:rPr>
              <a:t>blank slate application in areas like Vietnam  tarnished America’s judgment as a super power </a:t>
            </a:r>
            <a:r>
              <a:rPr lang="en-US" dirty="0" smtClean="0">
                <a:solidFill>
                  <a:srgbClr val="FF0000"/>
                </a:solidFill>
              </a:rPr>
              <a:t>nation, containment successfully averted nuclear war and checked the global balance of power. (7)</a:t>
            </a:r>
          </a:p>
          <a:p>
            <a:r>
              <a:rPr lang="en-US" dirty="0" smtClean="0">
                <a:solidFill>
                  <a:srgbClr val="7030A0"/>
                </a:solidFill>
              </a:rPr>
              <a:t>In Korea, the communists were stopped but in Vietnam, communism prevailed resulting in a tragedy for Americans and a failure in the policy of containment of communism. (6)</a:t>
            </a:r>
          </a:p>
          <a:p>
            <a:r>
              <a:rPr lang="en-US" dirty="0" smtClean="0">
                <a:solidFill>
                  <a:srgbClr val="C00000"/>
                </a:solidFill>
              </a:rPr>
              <a:t>However, even though China and Vietnam were failures, the United States interferences showed the world that the United States would not allow communists to expand without a fight. (5)</a:t>
            </a:r>
          </a:p>
        </p:txBody>
      </p:sp>
    </p:spTree>
    <p:extLst>
      <p:ext uri="{BB962C8B-B14F-4D97-AF65-F5344CB8AC3E}">
        <p14:creationId xmlns:p14="http://schemas.microsoft.com/office/powerpoint/2010/main" val="31288169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FRQ – </a:t>
            </a:r>
            <a:r>
              <a:rPr lang="en-US" b="1" dirty="0" smtClean="0">
                <a:solidFill>
                  <a:srgbClr val="FFC000"/>
                </a:solidFill>
              </a:rPr>
              <a:t>HW</a:t>
            </a:r>
            <a:r>
              <a:rPr lang="en-US" b="1" dirty="0" smtClean="0"/>
              <a:t> For Next Class!</a:t>
            </a:r>
            <a:endParaRPr lang="en-US" b="1" dirty="0"/>
          </a:p>
        </p:txBody>
      </p:sp>
      <p:sp>
        <p:nvSpPr>
          <p:cNvPr id="3" name="Content Placeholder 2"/>
          <p:cNvSpPr>
            <a:spLocks noGrp="1"/>
          </p:cNvSpPr>
          <p:nvPr>
            <p:ph idx="1"/>
          </p:nvPr>
        </p:nvSpPr>
        <p:spPr/>
        <p:txBody>
          <a:bodyPr/>
          <a:lstStyle/>
          <a:p>
            <a:pPr lvl="1"/>
            <a:r>
              <a:rPr lang="en-US" dirty="0"/>
              <a:t>(2010B)  Analyze the effects of the Vietnam War on TWO of the following in the United States in the period 1961-1975:</a:t>
            </a:r>
            <a:endParaRPr lang="en-US" sz="4000" dirty="0"/>
          </a:p>
          <a:p>
            <a:pPr lvl="2"/>
            <a:r>
              <a:rPr lang="en-US" dirty="0"/>
              <a:t>The presidency</a:t>
            </a:r>
            <a:endParaRPr lang="en-US" sz="3600" dirty="0"/>
          </a:p>
          <a:p>
            <a:pPr lvl="2"/>
            <a:r>
              <a:rPr lang="en-US" dirty="0"/>
              <a:t>The population between 18 and 35 years old</a:t>
            </a:r>
            <a:endParaRPr lang="en-US" sz="3600" dirty="0"/>
          </a:p>
          <a:p>
            <a:pPr lvl="2"/>
            <a:r>
              <a:rPr lang="en-US" dirty="0"/>
              <a:t>Cold War diplomacy</a:t>
            </a:r>
            <a:endParaRPr lang="en-US" sz="3600" dirty="0"/>
          </a:p>
          <a:p>
            <a:endParaRPr lang="en-US" dirty="0"/>
          </a:p>
        </p:txBody>
      </p:sp>
    </p:spTree>
    <p:extLst>
      <p:ext uri="{BB962C8B-B14F-4D97-AF65-F5344CB8AC3E}">
        <p14:creationId xmlns:p14="http://schemas.microsoft.com/office/powerpoint/2010/main" val="18373348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Court</a:t>
            </a:r>
            <a:endParaRPr lang="en-US" dirty="0"/>
          </a:p>
        </p:txBody>
      </p:sp>
      <p:sp>
        <p:nvSpPr>
          <p:cNvPr id="4" name="Text Placeholder 3"/>
          <p:cNvSpPr>
            <a:spLocks noGrp="1"/>
          </p:cNvSpPr>
          <p:nvPr>
            <p:ph type="body" idx="1"/>
          </p:nvPr>
        </p:nvSpPr>
        <p:spPr>
          <a:xfrm>
            <a:off x="457200" y="1859974"/>
            <a:ext cx="4040188" cy="639762"/>
          </a:xfrm>
        </p:spPr>
        <p:txBody>
          <a:bodyPr/>
          <a:lstStyle/>
          <a:p>
            <a:r>
              <a:rPr lang="en-US" dirty="0" smtClean="0"/>
              <a:t>INDIVIDUAL RIGHTS</a:t>
            </a:r>
            <a:endParaRPr lang="en-US" dirty="0"/>
          </a:p>
        </p:txBody>
      </p:sp>
      <p:sp>
        <p:nvSpPr>
          <p:cNvPr id="5" name="Content Placeholder 4"/>
          <p:cNvSpPr>
            <a:spLocks noGrp="1"/>
          </p:cNvSpPr>
          <p:nvPr>
            <p:ph sz="half" idx="2"/>
          </p:nvPr>
        </p:nvSpPr>
        <p:spPr>
          <a:xfrm>
            <a:off x="457200" y="2445047"/>
            <a:ext cx="4040188" cy="3951288"/>
          </a:xfrm>
        </p:spPr>
        <p:txBody>
          <a:bodyPr/>
          <a:lstStyle/>
          <a:p>
            <a:r>
              <a:rPr lang="en-US" i="1" dirty="0" smtClean="0"/>
              <a:t>Gideon vs. Wainwright: </a:t>
            </a:r>
            <a:r>
              <a:rPr lang="en-US" dirty="0" smtClean="0"/>
              <a:t>Courts must provide lawyer despite not being able to pay for one.</a:t>
            </a:r>
          </a:p>
          <a:p>
            <a:r>
              <a:rPr lang="en-US" i="1" dirty="0" smtClean="0"/>
              <a:t>Miranda vs. Arizona</a:t>
            </a:r>
            <a:r>
              <a:rPr lang="en-US" dirty="0" smtClean="0"/>
              <a:t>: right to remain silent and lawyer present during questioning</a:t>
            </a:r>
            <a:endParaRPr lang="en-US" dirty="0"/>
          </a:p>
        </p:txBody>
      </p:sp>
      <p:sp>
        <p:nvSpPr>
          <p:cNvPr id="6" name="Text Placeholder 5"/>
          <p:cNvSpPr>
            <a:spLocks noGrp="1"/>
          </p:cNvSpPr>
          <p:nvPr>
            <p:ph type="body" sz="quarter" idx="3"/>
          </p:nvPr>
        </p:nvSpPr>
        <p:spPr/>
        <p:txBody>
          <a:bodyPr/>
          <a:lstStyle/>
          <a:p>
            <a:r>
              <a:rPr lang="en-US" dirty="0" smtClean="0"/>
              <a:t>EXPRESSION &amp; PRIVACY</a:t>
            </a:r>
            <a:endParaRPr lang="en-US" dirty="0"/>
          </a:p>
        </p:txBody>
      </p:sp>
      <p:sp>
        <p:nvSpPr>
          <p:cNvPr id="7" name="Content Placeholder 6"/>
          <p:cNvSpPr>
            <a:spLocks noGrp="1"/>
          </p:cNvSpPr>
          <p:nvPr>
            <p:ph sz="quarter" idx="4"/>
          </p:nvPr>
        </p:nvSpPr>
        <p:spPr/>
        <p:txBody>
          <a:bodyPr>
            <a:normAutofit lnSpcReduction="10000"/>
          </a:bodyPr>
          <a:lstStyle/>
          <a:p>
            <a:r>
              <a:rPr lang="en-US" i="1" dirty="0" smtClean="0"/>
              <a:t>Yates vs. US </a:t>
            </a:r>
            <a:r>
              <a:rPr lang="en-US" dirty="0" smtClean="0"/>
              <a:t>(1957): First Amendment protects radical speech</a:t>
            </a:r>
          </a:p>
          <a:p>
            <a:r>
              <a:rPr lang="en-US" i="1" dirty="0" smtClean="0"/>
              <a:t>Engel vs. Vitale</a:t>
            </a:r>
            <a:r>
              <a:rPr lang="en-US" dirty="0" smtClean="0"/>
              <a:t>: Separation of church and state – prayer in school violated 1</a:t>
            </a:r>
            <a:r>
              <a:rPr lang="en-US" baseline="30000" dirty="0" smtClean="0"/>
              <a:t>st</a:t>
            </a:r>
            <a:r>
              <a:rPr lang="en-US" dirty="0" smtClean="0"/>
              <a:t> amendment</a:t>
            </a:r>
          </a:p>
          <a:p>
            <a:r>
              <a:rPr lang="en-US" i="1" dirty="0" smtClean="0"/>
              <a:t>Griswold vs. Connecticut: </a:t>
            </a:r>
            <a:r>
              <a:rPr lang="en-US" dirty="0" smtClean="0"/>
              <a:t>state cannot prohibit use of contraceptives; violates privacy</a:t>
            </a:r>
            <a:endParaRPr lang="en-US" dirty="0"/>
          </a:p>
        </p:txBody>
      </p:sp>
      <p:sp>
        <p:nvSpPr>
          <p:cNvPr id="9" name="Rectangle 8"/>
          <p:cNvSpPr/>
          <p:nvPr/>
        </p:nvSpPr>
        <p:spPr>
          <a:xfrm>
            <a:off x="1524000" y="5934670"/>
            <a:ext cx="66811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Creeping Liberalism…..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descr="http://www.michaelariens.com/ConLaw/justices/ewarr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026"/>
            <a:ext cx="141621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501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thestudio.net/wp-content/uploads/2012/08/woodstock_19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097819" cy="6823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thumb/b/b7/Woodstock_poster.jpg/250px-Woodstock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76200"/>
            <a:ext cx="2381250" cy="32670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2174"/>
            <a:ext cx="495853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Woodstock 1969</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034873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FF0000"/>
                </a:solidFill>
              </a:rPr>
              <a:t>New Left / Student Movement</a:t>
            </a:r>
            <a:endParaRPr lang="en-US" dirty="0">
              <a:solidFill>
                <a:srgbClr val="FF0000"/>
              </a:solidFill>
            </a:endParaRPr>
          </a:p>
        </p:txBody>
      </p:sp>
      <p:sp>
        <p:nvSpPr>
          <p:cNvPr id="3" name="Text Placeholder 2"/>
          <p:cNvSpPr>
            <a:spLocks noGrp="1"/>
          </p:cNvSpPr>
          <p:nvPr>
            <p:ph type="body" idx="1"/>
          </p:nvPr>
        </p:nvSpPr>
        <p:spPr>
          <a:xfrm>
            <a:off x="457200" y="457200"/>
            <a:ext cx="4040188" cy="639762"/>
          </a:xfrm>
        </p:spPr>
        <p:txBody>
          <a:bodyPr/>
          <a:lstStyle/>
          <a:p>
            <a:r>
              <a:rPr lang="en-US" dirty="0" smtClean="0"/>
              <a:t>Port Huron Statement (1962)</a:t>
            </a:r>
            <a:endParaRPr lang="en-US" dirty="0"/>
          </a:p>
        </p:txBody>
      </p:sp>
      <p:sp>
        <p:nvSpPr>
          <p:cNvPr id="4" name="Content Placeholder 3"/>
          <p:cNvSpPr>
            <a:spLocks noGrp="1"/>
          </p:cNvSpPr>
          <p:nvPr>
            <p:ph sz="half" idx="2"/>
          </p:nvPr>
        </p:nvSpPr>
        <p:spPr>
          <a:xfrm>
            <a:off x="381000" y="977927"/>
            <a:ext cx="4040188" cy="3951288"/>
          </a:xfrm>
        </p:spPr>
        <p:txBody>
          <a:bodyPr/>
          <a:lstStyle/>
          <a:p>
            <a:r>
              <a:rPr lang="en-US" dirty="0" smtClean="0"/>
              <a:t>Students for a Democratic Society</a:t>
            </a:r>
          </a:p>
          <a:p>
            <a:r>
              <a:rPr lang="en-US" dirty="0" smtClean="0"/>
              <a:t>All university decisions must be made through participatory democracy</a:t>
            </a:r>
          </a:p>
          <a:p>
            <a:r>
              <a:rPr lang="en-US" dirty="0" smtClean="0"/>
              <a:t>Free Speech Movement at UC Berkley</a:t>
            </a:r>
            <a:endParaRPr lang="en-US" dirty="0"/>
          </a:p>
        </p:txBody>
      </p:sp>
      <p:sp>
        <p:nvSpPr>
          <p:cNvPr id="5" name="Text Placeholder 4"/>
          <p:cNvSpPr>
            <a:spLocks noGrp="1"/>
          </p:cNvSpPr>
          <p:nvPr>
            <p:ph type="body" sz="quarter" idx="3"/>
          </p:nvPr>
        </p:nvSpPr>
        <p:spPr>
          <a:xfrm>
            <a:off x="5102225" y="685800"/>
            <a:ext cx="4041775" cy="639762"/>
          </a:xfrm>
        </p:spPr>
        <p:txBody>
          <a:bodyPr/>
          <a:lstStyle/>
          <a:p>
            <a:r>
              <a:rPr lang="en-US" dirty="0" smtClean="0"/>
              <a:t>Sexual Revolution	</a:t>
            </a:r>
          </a:p>
        </p:txBody>
      </p:sp>
      <p:sp>
        <p:nvSpPr>
          <p:cNvPr id="6" name="Content Placeholder 5"/>
          <p:cNvSpPr>
            <a:spLocks noGrp="1"/>
          </p:cNvSpPr>
          <p:nvPr>
            <p:ph sz="quarter" idx="4"/>
          </p:nvPr>
        </p:nvSpPr>
        <p:spPr>
          <a:xfrm>
            <a:off x="4843780" y="1219200"/>
            <a:ext cx="4041775" cy="3951288"/>
          </a:xfrm>
        </p:spPr>
        <p:txBody>
          <a:bodyPr/>
          <a:lstStyle/>
          <a:p>
            <a:r>
              <a:rPr lang="en-US" dirty="0" smtClean="0"/>
              <a:t>Betty Freidan’s Feminine Mystique</a:t>
            </a:r>
          </a:p>
          <a:p>
            <a:r>
              <a:rPr lang="en-US" dirty="0" smtClean="0"/>
              <a:t>NOW (1966) </a:t>
            </a:r>
          </a:p>
          <a:p>
            <a:r>
              <a:rPr lang="en-US" dirty="0" smtClean="0"/>
              <a:t>ERA (Equal Rights Amendment; missed 38 votes for ratification)</a:t>
            </a:r>
            <a:endParaRPr lang="en-US" dirty="0"/>
          </a:p>
        </p:txBody>
      </p:sp>
      <p:sp>
        <p:nvSpPr>
          <p:cNvPr id="7" name="Rectangle 6"/>
          <p:cNvSpPr/>
          <p:nvPr/>
        </p:nvSpPr>
        <p:spPr>
          <a:xfrm>
            <a:off x="1524000" y="5934670"/>
            <a:ext cx="66811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Creeping Liberalism…..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170" name="Picture 2" descr="http://forrestgump227.files.wordpress.com/2011/03/peac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03221"/>
            <a:ext cx="333375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uiowa.edu/policult/assets/VietNam/KentSta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655" y="3810000"/>
            <a:ext cx="2819399" cy="223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1971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“Black Power” (1965 – 1970)</a:t>
            </a:r>
          </a:p>
        </p:txBody>
      </p:sp>
      <p:sp>
        <p:nvSpPr>
          <p:cNvPr id="24581" name="Rectangle 5"/>
          <p:cNvSpPr>
            <a:spLocks noGrp="1" noChangeArrowheads="1"/>
          </p:cNvSpPr>
          <p:nvPr>
            <p:ph type="body" sz="half" idx="2"/>
          </p:nvPr>
        </p:nvSpPr>
        <p:spPr>
          <a:xfrm>
            <a:off x="4114800" y="1981200"/>
            <a:ext cx="4343400" cy="4114800"/>
          </a:xfrm>
        </p:spPr>
        <p:txBody>
          <a:bodyPr>
            <a:normAutofit/>
          </a:bodyPr>
          <a:lstStyle/>
          <a:p>
            <a:r>
              <a:rPr lang="en-US" sz="2800" dirty="0"/>
              <a:t>Bloody and destructive riots:</a:t>
            </a:r>
          </a:p>
          <a:p>
            <a:pPr lvl="1"/>
            <a:r>
              <a:rPr lang="en-US" sz="2400" dirty="0"/>
              <a:t>Watts, Detroit, Harlem, Newark</a:t>
            </a:r>
          </a:p>
          <a:p>
            <a:pPr lvl="1"/>
            <a:r>
              <a:rPr lang="en-US" sz="2400" dirty="0"/>
              <a:t>Effect on </a:t>
            </a:r>
            <a:r>
              <a:rPr lang="en-US" sz="2400" dirty="0" smtClean="0"/>
              <a:t>Whites: paranoia</a:t>
            </a:r>
            <a:endParaRPr lang="en-US" sz="2400" dirty="0"/>
          </a:p>
          <a:p>
            <a:pPr lvl="1">
              <a:buFontTx/>
              <a:buNone/>
            </a:pPr>
            <a:endParaRPr lang="en-US" sz="2400" dirty="0"/>
          </a:p>
          <a:p>
            <a:r>
              <a:rPr lang="en-US" sz="2800" dirty="0"/>
              <a:t>New Leadership</a:t>
            </a:r>
          </a:p>
          <a:p>
            <a:pPr lvl="1"/>
            <a:r>
              <a:rPr lang="en-US" sz="2400" dirty="0" smtClean="0"/>
              <a:t>Black </a:t>
            </a:r>
            <a:r>
              <a:rPr lang="en-US" sz="2400" dirty="0"/>
              <a:t>Panthers</a:t>
            </a:r>
          </a:p>
          <a:p>
            <a:pPr lvl="1"/>
            <a:r>
              <a:rPr lang="en-US" sz="2400" dirty="0"/>
              <a:t>Black Muslims</a:t>
            </a:r>
          </a:p>
        </p:txBody>
      </p:sp>
      <p:pic>
        <p:nvPicPr>
          <p:cNvPr id="24583" name="Picture 7" descr="ETH00010~Black-Power-Mexico-City-Olympics-1968-Poster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447800"/>
            <a:ext cx="3443288" cy="5182206"/>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472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GHOSTS OF 1968</a:t>
            </a:r>
            <a:endParaRPr lang="en-US" dirty="0"/>
          </a:p>
        </p:txBody>
      </p:sp>
      <p:sp>
        <p:nvSpPr>
          <p:cNvPr id="8" name="Content Placeholder 7"/>
          <p:cNvSpPr>
            <a:spLocks noGrp="1"/>
          </p:cNvSpPr>
          <p:nvPr>
            <p:ph idx="1"/>
          </p:nvPr>
        </p:nvSpPr>
        <p:spPr/>
        <p:txBody>
          <a:bodyPr/>
          <a:lstStyle/>
          <a:p>
            <a:endParaRPr lang="en-US"/>
          </a:p>
        </p:txBody>
      </p:sp>
      <p:pic>
        <p:nvPicPr>
          <p:cNvPr id="2050" name="Picture 2" descr="https://encrypted-tbn3.gstatic.com/images?q=tbn:ANd9GcTfEkNVsq7-Q7NEHaS5fKDanBnaFte1l-yrg0yn9B5GhnXIcD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29" y="1143000"/>
            <a:ext cx="9001489"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_LoPTdkHrjjk/SHiY5OCfSDI/AAAAAAAAAMw/fjg-2JYWrKU/s1600/munich+conference+hit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747837"/>
            <a:ext cx="3059537" cy="1990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governmentgonewild.org/wp-content/uploads/2012/05/JF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0950" y="1349952"/>
            <a:ext cx="1203045" cy="17192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3.bp.blogspot.com/_k07pirzBU34/SY3oTEzHQrI/AAAAAAAAAd8/zHwNl_h_5wg/s400/mccarthyjo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445110"/>
            <a:ext cx="1433513"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5584" y="5562600"/>
            <a:ext cx="3129969" cy="1200329"/>
          </a:xfrm>
          <a:prstGeom prst="rect">
            <a:avLst/>
          </a:prstGeom>
          <a:noFill/>
        </p:spPr>
        <p:txBody>
          <a:bodyPr wrap="square" rtlCol="0">
            <a:spAutoFit/>
          </a:bodyPr>
          <a:lstStyle/>
          <a:p>
            <a:r>
              <a:rPr lang="en-US" sz="2400" b="1" dirty="0" smtClean="0">
                <a:solidFill>
                  <a:schemeClr val="bg1"/>
                </a:solidFill>
              </a:rPr>
              <a:t>Fear of appeasing enemies; don’t look soft</a:t>
            </a:r>
            <a:endParaRPr lang="en-US" sz="2400" b="1" dirty="0">
              <a:solidFill>
                <a:schemeClr val="bg1"/>
              </a:solidFill>
            </a:endParaRPr>
          </a:p>
        </p:txBody>
      </p:sp>
      <p:sp>
        <p:nvSpPr>
          <p:cNvPr id="14" name="TextBox 13"/>
          <p:cNvSpPr txBox="1"/>
          <p:nvPr/>
        </p:nvSpPr>
        <p:spPr>
          <a:xfrm>
            <a:off x="2895600" y="4713982"/>
            <a:ext cx="2596569" cy="1015663"/>
          </a:xfrm>
          <a:prstGeom prst="rect">
            <a:avLst/>
          </a:prstGeom>
          <a:noFill/>
        </p:spPr>
        <p:txBody>
          <a:bodyPr wrap="square" rtlCol="0">
            <a:spAutoFit/>
          </a:bodyPr>
          <a:lstStyle/>
          <a:p>
            <a:r>
              <a:rPr lang="en-US" sz="2000" b="1" dirty="0" smtClean="0">
                <a:solidFill>
                  <a:schemeClr val="bg1"/>
                </a:solidFill>
              </a:rPr>
              <a:t>Melancholy over dead JFK, vulnerability, disillusionment</a:t>
            </a:r>
            <a:endParaRPr lang="en-US" sz="2000" b="1" dirty="0">
              <a:solidFill>
                <a:schemeClr val="bg1"/>
              </a:solidFill>
            </a:endParaRPr>
          </a:p>
        </p:txBody>
      </p:sp>
      <p:sp>
        <p:nvSpPr>
          <p:cNvPr id="15" name="TextBox 14"/>
          <p:cNvSpPr txBox="1"/>
          <p:nvPr/>
        </p:nvSpPr>
        <p:spPr>
          <a:xfrm>
            <a:off x="6934200" y="4925935"/>
            <a:ext cx="2209800" cy="1938992"/>
          </a:xfrm>
          <a:prstGeom prst="rect">
            <a:avLst/>
          </a:prstGeom>
          <a:noFill/>
        </p:spPr>
        <p:txBody>
          <a:bodyPr wrap="square" rtlCol="0">
            <a:spAutoFit/>
          </a:bodyPr>
          <a:lstStyle/>
          <a:p>
            <a:pPr algn="r"/>
            <a:r>
              <a:rPr lang="en-US" sz="2000" b="1" dirty="0" smtClean="0">
                <a:solidFill>
                  <a:schemeClr val="bg1"/>
                </a:solidFill>
              </a:rPr>
              <a:t>Scapegoating: Who are the subversives that continue to create chaotic &amp; unstable society?</a:t>
            </a:r>
            <a:endParaRPr lang="en-US" sz="2000" b="1" dirty="0">
              <a:solidFill>
                <a:schemeClr val="bg1"/>
              </a:solidFill>
            </a:endParaRPr>
          </a:p>
        </p:txBody>
      </p:sp>
    </p:spTree>
    <p:extLst>
      <p:ext uri="{BB962C8B-B14F-4D97-AF65-F5344CB8AC3E}">
        <p14:creationId xmlns:p14="http://schemas.microsoft.com/office/powerpoint/2010/main" val="2886579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img.photobucket.com/albums/v314/graybeard58/JFK_Fun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7128"/>
            <a:ext cx="9144000" cy="717283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www.biography.com/imported/images/Biography/Images/Profiles/O/Lee-Harvey-Oswald-9430309-1-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128"/>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beyondthelies.files.wordpress.com/2012/03/jfk-jr-at-jfks-funer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201" y="3200400"/>
            <a:ext cx="3150799" cy="36853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103674"/>
            <a:ext cx="444705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Now what?</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Camelot Over?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1395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Mosquitos </a:t>
            </a:r>
            <a:endParaRPr lang="en-US" dirty="0"/>
          </a:p>
        </p:txBody>
      </p:sp>
      <p:pic>
        <p:nvPicPr>
          <p:cNvPr id="6146" name="Picture 2" descr="http://www.modernpest.com/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06749"/>
            <a:ext cx="2590800" cy="1925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odernpest.com/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74236"/>
            <a:ext cx="2678285" cy="1990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modernpest.com/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56918"/>
            <a:ext cx="2836667" cy="21084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473" y="3765367"/>
            <a:ext cx="3039614"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Racial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Violence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1978853" y="2842037"/>
            <a:ext cx="494071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Assassination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5958713" y="3721064"/>
            <a:ext cx="3206069"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Counter-</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CULTURE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48" name="Picture 4" descr="http://sites.psu.edu/dbs5166/files/2013/02/1021.6a00d83451b05569e201348038e7bb970c-900w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7" y="-76200"/>
            <a:ext cx="9059075" cy="6934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foothilltech.org/ccrouch/art/political_proj/images/KimPhuk-napalm-gi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72" y="0"/>
            <a:ext cx="8998527"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19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1968 Election: Democratic Convention THE CANDIDATES </a:t>
            </a:r>
            <a:endParaRPr lang="en-US" dirty="0"/>
          </a:p>
        </p:txBody>
      </p:sp>
      <p:pic>
        <p:nvPicPr>
          <p:cNvPr id="3074" name="Picture 2" descr="http://www.whoswhointhekitchen.org/EugeneMcCarthyBut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196359" cy="23972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onwade.freeservers.com/hhh6In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51034"/>
            <a:ext cx="2389993" cy="24059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ffordablepoliticalitems.com/shop/images/uploads/ws029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781" y="1219200"/>
            <a:ext cx="2366690" cy="2320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goingnuclearthenovel.com/wp-content/uploads/2012/06/ELT2008022706320935548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86201"/>
            <a:ext cx="8686800" cy="294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591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Nixon wins “SILENT MAJORITY”**</a:t>
            </a:r>
            <a:endParaRPr lang="en-US" dirty="0"/>
          </a:p>
        </p:txBody>
      </p:sp>
      <p:sp>
        <p:nvSpPr>
          <p:cNvPr id="3" name="Content Placeholder 2"/>
          <p:cNvSpPr>
            <a:spLocks noGrp="1"/>
          </p:cNvSpPr>
          <p:nvPr>
            <p:ph idx="1"/>
          </p:nvPr>
        </p:nvSpPr>
        <p:spPr>
          <a:xfrm>
            <a:off x="457200" y="1600200"/>
            <a:ext cx="4191000" cy="4525963"/>
          </a:xfrm>
        </p:spPr>
        <p:txBody>
          <a:bodyPr>
            <a:normAutofit lnSpcReduction="10000"/>
          </a:bodyPr>
          <a:lstStyle/>
          <a:p>
            <a:r>
              <a:rPr lang="en-US" dirty="0" smtClean="0"/>
              <a:t>Law and order</a:t>
            </a:r>
          </a:p>
          <a:p>
            <a:r>
              <a:rPr lang="en-US" dirty="0" smtClean="0"/>
              <a:t>Tough on crime</a:t>
            </a:r>
          </a:p>
          <a:p>
            <a:r>
              <a:rPr lang="en-US" dirty="0" smtClean="0"/>
              <a:t>Stability</a:t>
            </a:r>
          </a:p>
          <a:p>
            <a:r>
              <a:rPr lang="en-US" dirty="0" smtClean="0"/>
              <a:t>Appealed to south (whites view blacks as troublemakers, rioters)</a:t>
            </a:r>
          </a:p>
          <a:p>
            <a:r>
              <a:rPr lang="en-US" dirty="0" smtClean="0"/>
              <a:t>Peace with honor in Vietnam</a:t>
            </a:r>
            <a:endParaRPr lang="en-US" dirty="0"/>
          </a:p>
        </p:txBody>
      </p:sp>
      <p:pic>
        <p:nvPicPr>
          <p:cNvPr id="5122" name="Picture 2" descr="http://mondomix.com/blogs/media/image/image/nixon-but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68617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5243905"/>
            <a:ext cx="4648200" cy="1865126"/>
          </a:xfrm>
          <a:prstGeom prst="rect">
            <a:avLst/>
          </a:prstGeom>
          <a:noFill/>
        </p:spPr>
        <p:txBody>
          <a:bodyPr wrap="square" rtlCol="0">
            <a:spAutoFit/>
          </a:bodyPr>
          <a:lstStyle/>
          <a:p>
            <a:pPr>
              <a:lnSpc>
                <a:spcPct val="90000"/>
              </a:lnSpc>
              <a:buFontTx/>
              <a:buNone/>
            </a:pPr>
            <a:r>
              <a:rPr lang="en-US" dirty="0" smtClean="0"/>
              <a:t>** </a:t>
            </a:r>
            <a:r>
              <a:rPr lang="en-US" dirty="0"/>
              <a:t>Elected as the representative of middle America - those middle class citizens fed up with the liberal politics and promises of the 1960s.</a:t>
            </a:r>
          </a:p>
          <a:p>
            <a:pPr>
              <a:lnSpc>
                <a:spcPct val="90000"/>
              </a:lnSpc>
            </a:pPr>
            <a:r>
              <a:rPr lang="en-US" dirty="0"/>
              <a:t>Wins by less than 1%, even though Democratic Party was in disarray</a:t>
            </a:r>
            <a:endParaRPr lang="en-US" sz="1600" dirty="0"/>
          </a:p>
          <a:p>
            <a:endParaRPr lang="en-US" dirty="0"/>
          </a:p>
        </p:txBody>
      </p:sp>
    </p:spTree>
    <p:extLst>
      <p:ext uri="{BB962C8B-B14F-4D97-AF65-F5344CB8AC3E}">
        <p14:creationId xmlns:p14="http://schemas.microsoft.com/office/powerpoint/2010/main" val="32848395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VIETNAM DURING NIXON YEARS</a:t>
            </a:r>
            <a:endParaRPr lang="en-US" dirty="0"/>
          </a:p>
        </p:txBody>
      </p:sp>
      <p:sp>
        <p:nvSpPr>
          <p:cNvPr id="4" name="Text Placeholder 3"/>
          <p:cNvSpPr>
            <a:spLocks noGrp="1"/>
          </p:cNvSpPr>
          <p:nvPr>
            <p:ph type="body" idx="1"/>
          </p:nvPr>
        </p:nvSpPr>
        <p:spPr>
          <a:xfrm>
            <a:off x="448685" y="838200"/>
            <a:ext cx="4040188" cy="639762"/>
          </a:xfrm>
        </p:spPr>
        <p:txBody>
          <a:bodyPr>
            <a:normAutofit fontScale="77500" lnSpcReduction="20000"/>
          </a:bodyPr>
          <a:lstStyle/>
          <a:p>
            <a:r>
              <a:rPr lang="en-US" dirty="0" smtClean="0">
                <a:solidFill>
                  <a:srgbClr val="FF0000"/>
                </a:solidFill>
              </a:rPr>
              <a:t>Disillusionment with  war:</a:t>
            </a:r>
          </a:p>
          <a:p>
            <a:r>
              <a:rPr lang="en-US" dirty="0" smtClean="0">
                <a:solidFill>
                  <a:srgbClr val="FF0000"/>
                </a:solidFill>
              </a:rPr>
              <a:t>(Not directly Nixon’s call) </a:t>
            </a:r>
            <a:endParaRPr lang="en-US" dirty="0">
              <a:solidFill>
                <a:srgbClr val="FF0000"/>
              </a:solidFill>
            </a:endParaRPr>
          </a:p>
        </p:txBody>
      </p:sp>
      <p:sp>
        <p:nvSpPr>
          <p:cNvPr id="5" name="Content Placeholder 4"/>
          <p:cNvSpPr>
            <a:spLocks noGrp="1"/>
          </p:cNvSpPr>
          <p:nvPr>
            <p:ph sz="half" idx="2"/>
          </p:nvPr>
        </p:nvSpPr>
        <p:spPr>
          <a:xfrm>
            <a:off x="304800" y="1447800"/>
            <a:ext cx="4040188" cy="5253470"/>
          </a:xfrm>
        </p:spPr>
        <p:txBody>
          <a:bodyPr>
            <a:normAutofit/>
          </a:bodyPr>
          <a:lstStyle/>
          <a:p>
            <a:r>
              <a:rPr lang="en-US" dirty="0" smtClean="0"/>
              <a:t>Mai Lai Massacre (‘68): US Army wiped out Vietnamese village. Media uproar. </a:t>
            </a:r>
          </a:p>
          <a:p>
            <a:pPr marL="0" indent="0">
              <a:buNone/>
            </a:pPr>
            <a:endParaRPr lang="en-US" dirty="0" smtClean="0"/>
          </a:p>
          <a:p>
            <a:r>
              <a:rPr lang="en-US" dirty="0" smtClean="0"/>
              <a:t>Kent State: 4 die and 19 injured on campus for protesting war. </a:t>
            </a:r>
          </a:p>
          <a:p>
            <a:pPr marL="0" indent="0">
              <a:buNone/>
            </a:pPr>
            <a:endParaRPr lang="en-US" dirty="0" smtClean="0"/>
          </a:p>
          <a:p>
            <a:r>
              <a:rPr lang="en-US" dirty="0" smtClean="0"/>
              <a:t>Pentagon Papers: (‘71) Details strategic failures – published as series in newspapers</a:t>
            </a:r>
            <a:endParaRPr lang="en-US" dirty="0"/>
          </a:p>
        </p:txBody>
      </p:sp>
      <p:sp>
        <p:nvSpPr>
          <p:cNvPr id="6" name="Text Placeholder 5"/>
          <p:cNvSpPr>
            <a:spLocks noGrp="1"/>
          </p:cNvSpPr>
          <p:nvPr>
            <p:ph type="body" sz="quarter" idx="3"/>
          </p:nvPr>
        </p:nvSpPr>
        <p:spPr>
          <a:xfrm>
            <a:off x="5102225" y="838200"/>
            <a:ext cx="4041775" cy="639762"/>
          </a:xfrm>
        </p:spPr>
        <p:txBody>
          <a:bodyPr>
            <a:normAutofit fontScale="77500" lnSpcReduction="20000"/>
          </a:bodyPr>
          <a:lstStyle/>
          <a:p>
            <a:r>
              <a:rPr lang="en-US" dirty="0" smtClean="0">
                <a:solidFill>
                  <a:srgbClr val="FF0000"/>
                </a:solidFill>
              </a:rPr>
              <a:t>Disillusionment with war: </a:t>
            </a:r>
          </a:p>
          <a:p>
            <a:r>
              <a:rPr lang="en-US" dirty="0" smtClean="0">
                <a:solidFill>
                  <a:srgbClr val="FF0000"/>
                </a:solidFill>
              </a:rPr>
              <a:t>(Directly Nixon’s call)</a:t>
            </a:r>
            <a:endParaRPr lang="en-US" dirty="0">
              <a:solidFill>
                <a:srgbClr val="FF0000"/>
              </a:solidFill>
            </a:endParaRPr>
          </a:p>
        </p:txBody>
      </p:sp>
      <p:sp>
        <p:nvSpPr>
          <p:cNvPr id="7" name="Content Placeholder 6"/>
          <p:cNvSpPr>
            <a:spLocks noGrp="1"/>
          </p:cNvSpPr>
          <p:nvPr>
            <p:ph sz="quarter" idx="4"/>
          </p:nvPr>
        </p:nvSpPr>
        <p:spPr>
          <a:xfrm>
            <a:off x="4724400" y="1371600"/>
            <a:ext cx="4041775" cy="3951288"/>
          </a:xfrm>
        </p:spPr>
        <p:txBody>
          <a:bodyPr/>
          <a:lstStyle/>
          <a:p>
            <a:r>
              <a:rPr lang="en-US" dirty="0" smtClean="0"/>
              <a:t>Decision to expand war into Cambodia. </a:t>
            </a:r>
          </a:p>
          <a:p>
            <a:pPr lvl="1"/>
            <a:r>
              <a:rPr lang="en-US" dirty="0" smtClean="0"/>
              <a:t>Ho Chi Minh Trail</a:t>
            </a:r>
            <a:endParaRPr lang="en-US" dirty="0"/>
          </a:p>
        </p:txBody>
      </p:sp>
      <p:pic>
        <p:nvPicPr>
          <p:cNvPr id="2050" name="Picture 2" descr="http://www.tabitha.ca/images/cambodia-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35765"/>
            <a:ext cx="2819400" cy="416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05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STRATEGY</a:t>
            </a:r>
            <a:endParaRPr lang="en-US" dirty="0"/>
          </a:p>
        </p:txBody>
      </p:sp>
      <p:sp>
        <p:nvSpPr>
          <p:cNvPr id="3" name="Text Placeholder 2"/>
          <p:cNvSpPr>
            <a:spLocks noGrp="1"/>
          </p:cNvSpPr>
          <p:nvPr>
            <p:ph type="body" idx="1"/>
          </p:nvPr>
        </p:nvSpPr>
        <p:spPr>
          <a:xfrm>
            <a:off x="381000" y="1100210"/>
            <a:ext cx="4040188" cy="639762"/>
          </a:xfrm>
        </p:spPr>
        <p:txBody>
          <a:bodyPr/>
          <a:lstStyle/>
          <a:p>
            <a:r>
              <a:rPr lang="en-US" dirty="0" smtClean="0"/>
              <a:t>KISSINGER</a:t>
            </a:r>
            <a:endParaRPr lang="en-US" dirty="0"/>
          </a:p>
        </p:txBody>
      </p:sp>
      <p:sp>
        <p:nvSpPr>
          <p:cNvPr id="4" name="Content Placeholder 3"/>
          <p:cNvSpPr>
            <a:spLocks noGrp="1"/>
          </p:cNvSpPr>
          <p:nvPr>
            <p:ph sz="half" idx="2"/>
          </p:nvPr>
        </p:nvSpPr>
        <p:spPr>
          <a:xfrm>
            <a:off x="381000" y="1676978"/>
            <a:ext cx="4040188" cy="4835525"/>
          </a:xfrm>
        </p:spPr>
        <p:txBody>
          <a:bodyPr>
            <a:normAutofit fontScale="77500" lnSpcReduction="20000"/>
          </a:bodyPr>
          <a:lstStyle/>
          <a:p>
            <a:r>
              <a:rPr lang="en-US" dirty="0" smtClean="0"/>
              <a:t>Born in Germany, Harvard</a:t>
            </a:r>
          </a:p>
          <a:p>
            <a:r>
              <a:rPr lang="en-US" dirty="0" smtClean="0"/>
              <a:t>Secretary of State</a:t>
            </a:r>
          </a:p>
          <a:p>
            <a:endParaRPr lang="en-US" dirty="0" smtClean="0"/>
          </a:p>
          <a:p>
            <a:r>
              <a:rPr lang="en-US" b="1" dirty="0" smtClean="0">
                <a:solidFill>
                  <a:srgbClr val="FF0000"/>
                </a:solidFill>
              </a:rPr>
              <a:t>DETANTE: </a:t>
            </a:r>
            <a:r>
              <a:rPr lang="en-US" dirty="0" smtClean="0"/>
              <a:t>relax relations with USSR and China. De-escalate.</a:t>
            </a:r>
          </a:p>
          <a:p>
            <a:pPr lvl="1"/>
            <a:r>
              <a:rPr lang="en-US" dirty="0" smtClean="0"/>
              <a:t>Shanghai Communique </a:t>
            </a:r>
          </a:p>
          <a:p>
            <a:endParaRPr lang="en-US" dirty="0"/>
          </a:p>
          <a:p>
            <a:r>
              <a:rPr lang="en-US" b="1" dirty="0" smtClean="0">
                <a:solidFill>
                  <a:srgbClr val="FF0000"/>
                </a:solidFill>
              </a:rPr>
              <a:t>PING PONG DIPLOMACY</a:t>
            </a:r>
            <a:r>
              <a:rPr lang="en-US" dirty="0" smtClean="0"/>
              <a:t>: Middle East: Yom Kippur War</a:t>
            </a:r>
            <a:r>
              <a:rPr lang="en-US" dirty="0"/>
              <a:t> </a:t>
            </a:r>
            <a:r>
              <a:rPr lang="en-US" dirty="0" smtClean="0"/>
              <a:t>+ Diplomacy with China after Sino-Soviet Split. </a:t>
            </a:r>
          </a:p>
          <a:p>
            <a:pPr marL="0" indent="0">
              <a:buNone/>
            </a:pPr>
            <a:r>
              <a:rPr lang="en-US" dirty="0" smtClean="0"/>
              <a:t> </a:t>
            </a:r>
            <a:endParaRPr lang="en-US" dirty="0"/>
          </a:p>
          <a:p>
            <a:r>
              <a:rPr lang="en-US" b="1" dirty="0" smtClean="0">
                <a:solidFill>
                  <a:srgbClr val="FF0000"/>
                </a:solidFill>
              </a:rPr>
              <a:t>REAL POLITIK: </a:t>
            </a:r>
          </a:p>
          <a:p>
            <a:pPr lvl="1"/>
            <a:r>
              <a:rPr lang="en-US" dirty="0" smtClean="0"/>
              <a:t>Power over principles</a:t>
            </a:r>
          </a:p>
          <a:p>
            <a:pPr lvl="1"/>
            <a:r>
              <a:rPr lang="en-US" dirty="0" smtClean="0"/>
              <a:t>Ideology is not what motivates people. People and governments think/act pragmatically based on needs and balance of power. </a:t>
            </a:r>
            <a:endParaRPr lang="en-US" dirty="0"/>
          </a:p>
        </p:txBody>
      </p:sp>
      <p:pic>
        <p:nvPicPr>
          <p:cNvPr id="7170" name="Picture 2" descr="http://www.nobelprize.org/nobel_prizes/peace/laureates/1973/kissi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673" y="1420091"/>
            <a:ext cx="3609512" cy="505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796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438400" y="274638"/>
            <a:ext cx="6248400" cy="1143000"/>
          </a:xfrm>
        </p:spPr>
        <p:txBody>
          <a:bodyPr>
            <a:normAutofit fontScale="90000"/>
          </a:bodyPr>
          <a:lstStyle/>
          <a:p>
            <a:r>
              <a:rPr lang="en-US" dirty="0"/>
              <a:t>Nixon and Vietnam</a:t>
            </a:r>
            <a:br>
              <a:rPr lang="en-US" dirty="0"/>
            </a:br>
            <a:r>
              <a:rPr lang="en-US" dirty="0"/>
              <a:t>“peace with honor”</a:t>
            </a:r>
          </a:p>
        </p:txBody>
      </p:sp>
      <p:pic>
        <p:nvPicPr>
          <p:cNvPr id="1382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2982119" cy="2057400"/>
          </a:xfrm>
          <a:ln/>
        </p:spPr>
      </p:pic>
      <p:pic>
        <p:nvPicPr>
          <p:cNvPr id="6146" name="Picture 2" descr="http://photos1.blogger.com/x/blogger/7434/562/1600/871659/vietnamiz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710" y="1600200"/>
            <a:ext cx="7652169" cy="523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962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3600" dirty="0">
                <a:hlinkClick r:id="rId3"/>
              </a:rPr>
              <a:t>Watergate - What did Nixon do wrong?</a:t>
            </a:r>
            <a:r>
              <a:rPr lang="en-US" sz="3600" dirty="0"/>
              <a:t/>
            </a:r>
            <a:br>
              <a:rPr lang="en-US" sz="3600" dirty="0"/>
            </a:br>
            <a:r>
              <a:rPr lang="en-US" sz="3600" dirty="0"/>
              <a:t> </a:t>
            </a:r>
            <a:r>
              <a:rPr lang="en-US" sz="2400" dirty="0">
                <a:latin typeface="Palatino" charset="0"/>
              </a:rPr>
              <a:t>Nixon's Abuses of Government/Presidential Power</a:t>
            </a:r>
          </a:p>
        </p:txBody>
      </p:sp>
      <p:sp>
        <p:nvSpPr>
          <p:cNvPr id="48131" name="Rectangle 3"/>
          <p:cNvSpPr>
            <a:spLocks noGrp="1" noChangeArrowheads="1"/>
          </p:cNvSpPr>
          <p:nvPr>
            <p:ph type="body" idx="1"/>
          </p:nvPr>
        </p:nvSpPr>
        <p:spPr>
          <a:xfrm>
            <a:off x="457200" y="1295400"/>
            <a:ext cx="8229600" cy="4525963"/>
          </a:xfrm>
        </p:spPr>
        <p:txBody>
          <a:bodyPr/>
          <a:lstStyle/>
          <a:p>
            <a:pPr>
              <a:lnSpc>
                <a:spcPct val="90000"/>
              </a:lnSpc>
              <a:buFontTx/>
              <a:buNone/>
            </a:pPr>
            <a:r>
              <a:rPr lang="en-US" sz="1800" dirty="0">
                <a:latin typeface="Palatino" charset="0"/>
              </a:rPr>
              <a:t>1.  He used government agencies (FBI, CIA, IRS, FCC) to spy on and harass his critics </a:t>
            </a:r>
          </a:p>
          <a:p>
            <a:pPr>
              <a:lnSpc>
                <a:spcPct val="90000"/>
              </a:lnSpc>
              <a:buFontTx/>
              <a:buNone/>
            </a:pPr>
            <a:r>
              <a:rPr lang="en-US" sz="1800" dirty="0">
                <a:latin typeface="Palatino" charset="0"/>
              </a:rPr>
              <a:t>2.  He ordered illegal wiretaps placed on newspapers and government employees</a:t>
            </a:r>
          </a:p>
          <a:p>
            <a:pPr>
              <a:lnSpc>
                <a:spcPct val="90000"/>
              </a:lnSpc>
              <a:buFontTx/>
              <a:buNone/>
            </a:pPr>
            <a:r>
              <a:rPr lang="en-US" sz="1800" dirty="0">
                <a:latin typeface="Palatino" charset="0"/>
              </a:rPr>
              <a:t>3.  He used his "plumbers" to try to discredit </a:t>
            </a:r>
            <a:r>
              <a:rPr lang="en-US" sz="1800" b="1" dirty="0">
                <a:latin typeface="Palatino" charset="0"/>
              </a:rPr>
              <a:t>Daniel Ellsberg </a:t>
            </a:r>
            <a:r>
              <a:rPr lang="en-US" sz="1800" dirty="0">
                <a:latin typeface="Palatino" charset="0"/>
              </a:rPr>
              <a:t>(who had leaked the Pentagon Papers) and</a:t>
            </a:r>
            <a:r>
              <a:rPr lang="en-US" sz="1800" b="1" dirty="0">
                <a:latin typeface="Palatino" charset="0"/>
              </a:rPr>
              <a:t> </a:t>
            </a:r>
            <a:r>
              <a:rPr lang="en-US" sz="1800" dirty="0">
                <a:latin typeface="Palatino" charset="0"/>
              </a:rPr>
              <a:t>to try to prevent leaks to the press</a:t>
            </a:r>
          </a:p>
          <a:p>
            <a:pPr>
              <a:lnSpc>
                <a:spcPct val="90000"/>
              </a:lnSpc>
              <a:buFontTx/>
              <a:buNone/>
            </a:pPr>
            <a:r>
              <a:rPr lang="en-US" sz="1800" dirty="0">
                <a:latin typeface="Palatino" charset="0"/>
              </a:rPr>
              <a:t>4.  He used his "plumbers" to attempt to plant a wiretap on the phone of the Democratic National Committee in the Watergate Office complex and to play other "dirty tricks" during the 1972 campaign</a:t>
            </a:r>
          </a:p>
          <a:p>
            <a:pPr>
              <a:lnSpc>
                <a:spcPct val="90000"/>
              </a:lnSpc>
              <a:buFontTx/>
              <a:buNone/>
            </a:pPr>
            <a:r>
              <a:rPr lang="en-US" sz="1800" dirty="0">
                <a:latin typeface="Palatino" charset="0"/>
              </a:rPr>
              <a:t>5.  He authorized the payment of hush money to the Watergate burglars</a:t>
            </a:r>
          </a:p>
          <a:p>
            <a:pPr>
              <a:lnSpc>
                <a:spcPct val="90000"/>
              </a:lnSpc>
              <a:buFontTx/>
              <a:buNone/>
            </a:pPr>
            <a:r>
              <a:rPr lang="en-US" sz="1800" dirty="0">
                <a:latin typeface="Palatino" charset="0"/>
              </a:rPr>
              <a:t>6.  He attempted to cheat on his income tax</a:t>
            </a:r>
          </a:p>
          <a:p>
            <a:pPr>
              <a:lnSpc>
                <a:spcPct val="90000"/>
              </a:lnSpc>
              <a:buFontTx/>
              <a:buNone/>
            </a:pPr>
            <a:r>
              <a:rPr lang="en-US" sz="1800" dirty="0">
                <a:latin typeface="Palatino" charset="0"/>
              </a:rPr>
              <a:t>7.  He used government money to renovate his homes</a:t>
            </a:r>
          </a:p>
          <a:p>
            <a:pPr>
              <a:lnSpc>
                <a:spcPct val="90000"/>
              </a:lnSpc>
              <a:buFontTx/>
              <a:buNone/>
            </a:pPr>
            <a:r>
              <a:rPr lang="en-US" sz="1800" dirty="0">
                <a:latin typeface="Palatino" charset="0"/>
              </a:rPr>
              <a:t>8.  He refused to obey Congressional subpoenas of the Oval Office tapes &amp; tried to ignore decisions of the Supreme Court      	</a:t>
            </a:r>
            <a:endParaRPr lang="en-US" sz="2800" dirty="0"/>
          </a:p>
        </p:txBody>
      </p:sp>
      <p:pic>
        <p:nvPicPr>
          <p:cNvPr id="1026" name="Picture 2" descr="http://www.voraciousrationalist.com/wp-content/uploads/2013/03/1richard-nix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530" y="5024264"/>
            <a:ext cx="2713470" cy="183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361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Evaluating President Nixon</a:t>
            </a:r>
          </a:p>
        </p:txBody>
      </p:sp>
      <p:sp>
        <p:nvSpPr>
          <p:cNvPr id="35843" name="Rectangle 3"/>
          <p:cNvSpPr>
            <a:spLocks noGrp="1" noChangeArrowheads="1"/>
          </p:cNvSpPr>
          <p:nvPr>
            <p:ph type="body" sz="half" idx="1"/>
          </p:nvPr>
        </p:nvSpPr>
        <p:spPr>
          <a:xfrm>
            <a:off x="685800" y="1905000"/>
            <a:ext cx="3810000" cy="3352800"/>
          </a:xfrm>
          <a:ln w="57150">
            <a:solidFill>
              <a:schemeClr val="tx1"/>
            </a:solidFill>
            <a:miter lim="800000"/>
            <a:headEnd/>
            <a:tailEnd/>
          </a:ln>
        </p:spPr>
        <p:txBody>
          <a:bodyPr/>
          <a:lstStyle/>
          <a:p>
            <a:pPr>
              <a:lnSpc>
                <a:spcPct val="90000"/>
              </a:lnSpc>
              <a:buFontTx/>
              <a:buNone/>
            </a:pPr>
            <a:r>
              <a:rPr lang="en-US" sz="3600" b="1" dirty="0">
                <a:latin typeface="Palatino" charset="0"/>
              </a:rPr>
              <a:t>		+’s</a:t>
            </a:r>
            <a:endParaRPr lang="en-US" sz="2400" dirty="0">
              <a:latin typeface="Palatino" charset="0"/>
            </a:endParaRPr>
          </a:p>
          <a:p>
            <a:pPr>
              <a:lnSpc>
                <a:spcPct val="90000"/>
              </a:lnSpc>
              <a:buFontTx/>
              <a:buNone/>
            </a:pPr>
            <a:r>
              <a:rPr lang="en-US" sz="2400" dirty="0">
                <a:latin typeface="Palatino" charset="0"/>
              </a:rPr>
              <a:t>	</a:t>
            </a:r>
            <a:r>
              <a:rPr lang="en-US" sz="2000" dirty="0">
                <a:latin typeface="Palatino" charset="0"/>
              </a:rPr>
              <a:t>President Nixon was a great President because…</a:t>
            </a:r>
            <a:endParaRPr lang="en-US" sz="1800" dirty="0">
              <a:latin typeface="Palatino" charset="0"/>
            </a:endParaRPr>
          </a:p>
          <a:p>
            <a:pPr>
              <a:lnSpc>
                <a:spcPct val="90000"/>
              </a:lnSpc>
              <a:buFontTx/>
              <a:buNone/>
            </a:pPr>
            <a:endParaRPr lang="en-US" sz="1800" dirty="0">
              <a:latin typeface="Palatino" charset="0"/>
            </a:endParaRPr>
          </a:p>
          <a:p>
            <a:pPr>
              <a:lnSpc>
                <a:spcPct val="90000"/>
              </a:lnSpc>
              <a:buFontTx/>
              <a:buNone/>
            </a:pPr>
            <a:r>
              <a:rPr lang="en-US" sz="1800" dirty="0">
                <a:latin typeface="Palatino" charset="0"/>
              </a:rPr>
              <a:t>• Visionary in Foreign Policy</a:t>
            </a:r>
          </a:p>
          <a:p>
            <a:pPr>
              <a:lnSpc>
                <a:spcPct val="90000"/>
              </a:lnSpc>
              <a:buFontTx/>
              <a:buNone/>
            </a:pPr>
            <a:r>
              <a:rPr lang="en-US" sz="1800" dirty="0">
                <a:latin typeface="Palatino" charset="0"/>
              </a:rPr>
              <a:t>• Détente &amp; SALT</a:t>
            </a:r>
          </a:p>
          <a:p>
            <a:pPr>
              <a:lnSpc>
                <a:spcPct val="90000"/>
              </a:lnSpc>
              <a:buFontTx/>
              <a:buNone/>
            </a:pPr>
            <a:r>
              <a:rPr lang="en-US" sz="1800" dirty="0">
                <a:latin typeface="Palatino" charset="0"/>
              </a:rPr>
              <a:t>• China</a:t>
            </a:r>
          </a:p>
          <a:p>
            <a:pPr>
              <a:lnSpc>
                <a:spcPct val="90000"/>
              </a:lnSpc>
              <a:buFontTx/>
              <a:buNone/>
            </a:pPr>
            <a:r>
              <a:rPr lang="en-US" sz="1800" dirty="0">
                <a:latin typeface="Palatino" charset="0"/>
              </a:rPr>
              <a:t>• </a:t>
            </a:r>
            <a:r>
              <a:rPr lang="en-US" sz="1800" dirty="0" smtClean="0">
                <a:latin typeface="Palatino" charset="0"/>
              </a:rPr>
              <a:t>EPA</a:t>
            </a:r>
            <a:endParaRPr lang="en-US" sz="1800" dirty="0">
              <a:latin typeface="Palatino" charset="0"/>
            </a:endParaRPr>
          </a:p>
          <a:p>
            <a:pPr>
              <a:lnSpc>
                <a:spcPct val="90000"/>
              </a:lnSpc>
              <a:buFontTx/>
              <a:buNone/>
            </a:pPr>
            <a:r>
              <a:rPr lang="en-US" sz="1800" dirty="0">
                <a:latin typeface="Palatino" charset="0"/>
              </a:rPr>
              <a:t>• Ended Vietnam (without a civil war)</a:t>
            </a:r>
          </a:p>
          <a:p>
            <a:pPr>
              <a:lnSpc>
                <a:spcPct val="90000"/>
              </a:lnSpc>
              <a:buFontTx/>
              <a:buNone/>
            </a:pPr>
            <a:endParaRPr lang="en-US" sz="2400" dirty="0">
              <a:latin typeface="Palatino" charset="0"/>
            </a:endParaRPr>
          </a:p>
          <a:p>
            <a:pPr>
              <a:lnSpc>
                <a:spcPct val="90000"/>
              </a:lnSpc>
            </a:pPr>
            <a:endParaRPr lang="en-US" sz="2400" dirty="0">
              <a:latin typeface="Palatino" charset="0"/>
            </a:endParaRPr>
          </a:p>
          <a:p>
            <a:pPr>
              <a:lnSpc>
                <a:spcPct val="90000"/>
              </a:lnSpc>
            </a:pPr>
            <a:endParaRPr lang="en-US" sz="2400" dirty="0">
              <a:latin typeface="Palatino" charset="0"/>
            </a:endParaRPr>
          </a:p>
          <a:p>
            <a:pPr>
              <a:lnSpc>
                <a:spcPct val="90000"/>
              </a:lnSpc>
            </a:pPr>
            <a:endParaRPr lang="en-US" sz="2400" dirty="0">
              <a:latin typeface="Palatino" charset="0"/>
            </a:endParaRPr>
          </a:p>
          <a:p>
            <a:pPr>
              <a:lnSpc>
                <a:spcPct val="90000"/>
              </a:lnSpc>
            </a:pPr>
            <a:endParaRPr lang="en-US" sz="2400" dirty="0">
              <a:latin typeface="Palatino" charset="0"/>
            </a:endParaRPr>
          </a:p>
          <a:p>
            <a:pPr>
              <a:lnSpc>
                <a:spcPct val="90000"/>
              </a:lnSpc>
            </a:pPr>
            <a:endParaRPr lang="en-US" sz="2400" dirty="0">
              <a:latin typeface="Palatino" charset="0"/>
            </a:endParaRPr>
          </a:p>
          <a:p>
            <a:pPr>
              <a:lnSpc>
                <a:spcPct val="90000"/>
              </a:lnSpc>
            </a:pPr>
            <a:endParaRPr lang="en-US" sz="2400" dirty="0"/>
          </a:p>
        </p:txBody>
      </p:sp>
      <p:sp>
        <p:nvSpPr>
          <p:cNvPr id="35845" name="Text Box 5"/>
          <p:cNvSpPr txBox="1">
            <a:spLocks noChangeArrowheads="1"/>
          </p:cNvSpPr>
          <p:nvPr/>
        </p:nvSpPr>
        <p:spPr bwMode="auto">
          <a:xfrm>
            <a:off x="4648200" y="1905000"/>
            <a:ext cx="3962400" cy="326243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0" dirty="0">
                <a:latin typeface="Palatino" charset="0"/>
              </a:rPr>
              <a:t>	 </a:t>
            </a:r>
            <a:r>
              <a:rPr lang="en-US" sz="3600" b="1" i="0" dirty="0">
                <a:latin typeface="Palatino" charset="0"/>
              </a:rPr>
              <a:t>-’s</a:t>
            </a:r>
            <a:endParaRPr lang="en-US" i="0" dirty="0">
              <a:latin typeface="Palatino" charset="0"/>
            </a:endParaRPr>
          </a:p>
          <a:p>
            <a:r>
              <a:rPr lang="en-US" sz="2000" i="0" dirty="0">
                <a:latin typeface="Palatino" charset="0"/>
              </a:rPr>
              <a:t>President Nixon was a terrible President because…</a:t>
            </a:r>
          </a:p>
          <a:p>
            <a:endParaRPr lang="en-US" sz="2000" i="0" dirty="0">
              <a:latin typeface="Palatino" charset="0"/>
            </a:endParaRPr>
          </a:p>
          <a:p>
            <a:r>
              <a:rPr lang="en-US" sz="1800" i="0" dirty="0">
                <a:latin typeface="Palatino" charset="0"/>
              </a:rPr>
              <a:t>• Pledged to restore truth &amp; openness &amp; bring Americans together - Failed</a:t>
            </a:r>
          </a:p>
          <a:p>
            <a:r>
              <a:rPr lang="en-US" sz="1800" i="0" dirty="0">
                <a:latin typeface="Palatino" charset="0"/>
              </a:rPr>
              <a:t>• Watergate</a:t>
            </a:r>
          </a:p>
          <a:p>
            <a:r>
              <a:rPr lang="en-US" sz="1800" i="0" dirty="0">
                <a:latin typeface="Palatino" charset="0"/>
              </a:rPr>
              <a:t>• Expanded Vietnam </a:t>
            </a:r>
            <a:r>
              <a:rPr lang="en-US" sz="1800" i="0" dirty="0" smtClean="0">
                <a:latin typeface="Palatino" charset="0"/>
              </a:rPr>
              <a:t>(Cambodia)</a:t>
            </a:r>
          </a:p>
          <a:p>
            <a:endParaRPr lang="en-US" sz="2000" i="0" dirty="0">
              <a:latin typeface="Palatino" charset="0"/>
            </a:endParaRPr>
          </a:p>
        </p:txBody>
      </p:sp>
    </p:spTree>
    <p:extLst>
      <p:ext uri="{BB962C8B-B14F-4D97-AF65-F5344CB8AC3E}">
        <p14:creationId xmlns:p14="http://schemas.microsoft.com/office/powerpoint/2010/main" val="697048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 calcmode="lin" valueType="num">
                                      <p:cBhvr additive="base">
                                        <p:cTn id="19"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 calcmode="lin" valueType="num">
                                      <p:cBhvr additive="base">
                                        <p:cTn id="25"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3">
                                            <p:txEl>
                                              <p:pRg st="5" end="5"/>
                                            </p:txEl>
                                          </p:spTgt>
                                        </p:tgtEl>
                                        <p:attrNameLst>
                                          <p:attrName>style.visibility</p:attrName>
                                        </p:attrNameLst>
                                      </p:cBhvr>
                                      <p:to>
                                        <p:strVal val="visible"/>
                                      </p:to>
                                    </p:set>
                                    <p:anim calcmode="lin" valueType="num">
                                      <p:cBhvr additive="base">
                                        <p:cTn id="31"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 calcmode="lin" valueType="num">
                                      <p:cBhvr additive="base">
                                        <p:cTn id="37"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843">
                                            <p:txEl>
                                              <p:pRg st="7" end="7"/>
                                            </p:txEl>
                                          </p:spTgt>
                                        </p:tgtEl>
                                        <p:attrNameLst>
                                          <p:attrName>style.visibility</p:attrName>
                                        </p:attrNameLst>
                                      </p:cBhvr>
                                      <p:to>
                                        <p:strVal val="visible"/>
                                      </p:to>
                                    </p:set>
                                    <p:anim calcmode="lin" valueType="num">
                                      <p:cBhvr additive="base">
                                        <p:cTn id="43" dur="500" fill="hold"/>
                                        <p:tgtEl>
                                          <p:spTgt spid="3584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5845">
                                            <p:bg/>
                                          </p:spTgt>
                                        </p:tgtEl>
                                        <p:attrNameLst>
                                          <p:attrName>style.visibility</p:attrName>
                                        </p:attrNameLst>
                                      </p:cBhvr>
                                      <p:to>
                                        <p:strVal val="visible"/>
                                      </p:to>
                                    </p:set>
                                    <p:anim calcmode="lin" valueType="num">
                                      <p:cBhvr additive="base">
                                        <p:cTn id="49" dur="500" fill="hold"/>
                                        <p:tgtEl>
                                          <p:spTgt spid="35845">
                                            <p:bg/>
                                          </p:spTgt>
                                        </p:tgtEl>
                                        <p:attrNameLst>
                                          <p:attrName>ppt_x</p:attrName>
                                        </p:attrNameLst>
                                      </p:cBhvr>
                                      <p:tavLst>
                                        <p:tav tm="0">
                                          <p:val>
                                            <p:strVal val="1+#ppt_w/2"/>
                                          </p:val>
                                        </p:tav>
                                        <p:tav tm="100000">
                                          <p:val>
                                            <p:strVal val="#ppt_x"/>
                                          </p:val>
                                        </p:tav>
                                      </p:tavLst>
                                    </p:anim>
                                    <p:anim calcmode="lin" valueType="num">
                                      <p:cBhvr additive="base">
                                        <p:cTn id="50" dur="500" fill="hold"/>
                                        <p:tgtEl>
                                          <p:spTgt spid="35845">
                                            <p:bg/>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5845">
                                            <p:txEl>
                                              <p:pRg st="0" end="0"/>
                                            </p:txEl>
                                          </p:spTgt>
                                        </p:tgtEl>
                                        <p:attrNameLst>
                                          <p:attrName>style.visibility</p:attrName>
                                        </p:attrNameLst>
                                      </p:cBhvr>
                                      <p:to>
                                        <p:strVal val="visible"/>
                                      </p:to>
                                    </p:set>
                                    <p:anim calcmode="lin" valueType="num">
                                      <p:cBhvr additive="base">
                                        <p:cTn id="55" dur="500" fill="hold"/>
                                        <p:tgtEl>
                                          <p:spTgt spid="35845">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58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5845">
                                            <p:txEl>
                                              <p:pRg st="1" end="1"/>
                                            </p:txEl>
                                          </p:spTgt>
                                        </p:tgtEl>
                                        <p:attrNameLst>
                                          <p:attrName>style.visibility</p:attrName>
                                        </p:attrNameLst>
                                      </p:cBhvr>
                                      <p:to>
                                        <p:strVal val="visible"/>
                                      </p:to>
                                    </p:set>
                                    <p:anim calcmode="lin" valueType="num">
                                      <p:cBhvr additive="base">
                                        <p:cTn id="61" dur="500" fill="hold"/>
                                        <p:tgtEl>
                                          <p:spTgt spid="35845">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58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5845">
                                            <p:txEl>
                                              <p:pRg st="3" end="3"/>
                                            </p:txEl>
                                          </p:spTgt>
                                        </p:tgtEl>
                                        <p:attrNameLst>
                                          <p:attrName>style.visibility</p:attrName>
                                        </p:attrNameLst>
                                      </p:cBhvr>
                                      <p:to>
                                        <p:strVal val="visible"/>
                                      </p:to>
                                    </p:set>
                                    <p:anim calcmode="lin" valueType="num">
                                      <p:cBhvr additive="base">
                                        <p:cTn id="67" dur="500" fill="hold"/>
                                        <p:tgtEl>
                                          <p:spTgt spid="35845">
                                            <p:txEl>
                                              <p:pRg st="3" end="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584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5845">
                                            <p:txEl>
                                              <p:pRg st="4" end="4"/>
                                            </p:txEl>
                                          </p:spTgt>
                                        </p:tgtEl>
                                        <p:attrNameLst>
                                          <p:attrName>style.visibility</p:attrName>
                                        </p:attrNameLst>
                                      </p:cBhvr>
                                      <p:to>
                                        <p:strVal val="visible"/>
                                      </p:to>
                                    </p:set>
                                    <p:anim calcmode="lin" valueType="num">
                                      <p:cBhvr additive="base">
                                        <p:cTn id="73" dur="500" fill="hold"/>
                                        <p:tgtEl>
                                          <p:spTgt spid="35845">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584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5845">
                                            <p:txEl>
                                              <p:pRg st="5" end="5"/>
                                            </p:txEl>
                                          </p:spTgt>
                                        </p:tgtEl>
                                        <p:attrNameLst>
                                          <p:attrName>style.visibility</p:attrName>
                                        </p:attrNameLst>
                                      </p:cBhvr>
                                      <p:to>
                                        <p:strVal val="visible"/>
                                      </p:to>
                                    </p:set>
                                    <p:anim calcmode="lin" valueType="num">
                                      <p:cBhvr additive="base">
                                        <p:cTn id="79" dur="500" fill="hold"/>
                                        <p:tgtEl>
                                          <p:spTgt spid="35845">
                                            <p:txEl>
                                              <p:pRg st="5" end="5"/>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584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5"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dn.crooksandliars.com/files/vfs/2011/01/LBJ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1537"/>
            <a:ext cx="9109364" cy="7279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421537"/>
            <a:ext cx="8229600" cy="1143000"/>
          </a:xfrm>
        </p:spPr>
        <p:txBody>
          <a:bodyPr>
            <a:normAutofit fontScale="90000"/>
          </a:bodyPr>
          <a:lstStyle/>
          <a:p>
            <a:r>
              <a:rPr lang="en-US" b="1" dirty="0" smtClean="0"/>
              <a:t>LBJ</a:t>
            </a:r>
            <a:br>
              <a:rPr lang="en-US" b="1" dirty="0" smtClean="0"/>
            </a:br>
            <a:r>
              <a:rPr lang="en-US" b="1" dirty="0" smtClean="0"/>
              <a:t>1963-1968</a:t>
            </a:r>
            <a:endParaRPr lang="en-US" b="1" dirty="0"/>
          </a:p>
        </p:txBody>
      </p:sp>
      <p:sp>
        <p:nvSpPr>
          <p:cNvPr id="4" name="TextBox 3"/>
          <p:cNvSpPr txBox="1"/>
          <p:nvPr/>
        </p:nvSpPr>
        <p:spPr>
          <a:xfrm>
            <a:off x="1600200" y="990600"/>
            <a:ext cx="2438400" cy="4524316"/>
          </a:xfrm>
          <a:prstGeom prst="rect">
            <a:avLst/>
          </a:prstGeom>
          <a:noFill/>
        </p:spPr>
        <p:txBody>
          <a:bodyPr wrap="square" rtlCol="0">
            <a:spAutoFit/>
          </a:bodyPr>
          <a:lstStyle/>
          <a:p>
            <a:r>
              <a:rPr lang="en-US" b="1" u="sng" dirty="0" smtClean="0"/>
              <a:t>I. Assassination of JFK &amp; Election of 1964</a:t>
            </a:r>
          </a:p>
          <a:p>
            <a:endParaRPr lang="en-US" b="1" dirty="0"/>
          </a:p>
          <a:p>
            <a:r>
              <a:rPr lang="en-US" b="1" u="sng" dirty="0" smtClean="0"/>
              <a:t>II. Domestic Policy – </a:t>
            </a:r>
            <a:r>
              <a:rPr lang="en-US" b="1" dirty="0" smtClean="0"/>
              <a:t>Great Society</a:t>
            </a:r>
          </a:p>
          <a:p>
            <a:r>
              <a:rPr lang="en-US" b="1" dirty="0" smtClean="0"/>
              <a:t>Civil Rights </a:t>
            </a:r>
          </a:p>
          <a:p>
            <a:endParaRPr lang="en-US" b="1" dirty="0"/>
          </a:p>
          <a:p>
            <a:r>
              <a:rPr lang="en-US" b="1" u="sng" dirty="0" smtClean="0"/>
              <a:t>III. Foreign Policy</a:t>
            </a:r>
          </a:p>
          <a:p>
            <a:r>
              <a:rPr lang="en-US" b="1" dirty="0" smtClean="0"/>
              <a:t>Vietnam Escalation</a:t>
            </a:r>
          </a:p>
          <a:p>
            <a:r>
              <a:rPr lang="en-US" b="1" dirty="0" smtClean="0"/>
              <a:t>Antiwar Movement</a:t>
            </a:r>
          </a:p>
          <a:p>
            <a:endParaRPr lang="en-US" b="1" dirty="0" smtClean="0"/>
          </a:p>
          <a:p>
            <a:endParaRPr lang="en-US" b="1" dirty="0"/>
          </a:p>
          <a:p>
            <a:r>
              <a:rPr lang="en-US" b="1" u="sng" dirty="0" smtClean="0"/>
              <a:t>IV. Roaring ‘60s: </a:t>
            </a:r>
          </a:p>
          <a:p>
            <a:r>
              <a:rPr lang="en-US" b="1" dirty="0" smtClean="0"/>
              <a:t>-Warren Court</a:t>
            </a:r>
          </a:p>
          <a:p>
            <a:r>
              <a:rPr lang="en-US" b="1" dirty="0" smtClean="0"/>
              <a:t>-Civil Rights</a:t>
            </a:r>
          </a:p>
          <a:p>
            <a:r>
              <a:rPr lang="en-US" b="1" dirty="0" smtClean="0"/>
              <a:t>-Sex, Drugs, </a:t>
            </a:r>
            <a:r>
              <a:rPr lang="en-US" b="1" dirty="0" err="1" smtClean="0"/>
              <a:t>RocknRoll</a:t>
            </a:r>
            <a:endParaRPr lang="en-US" b="1" dirty="0" smtClean="0"/>
          </a:p>
        </p:txBody>
      </p:sp>
    </p:spTree>
    <p:extLst>
      <p:ext uri="{BB962C8B-B14F-4D97-AF65-F5344CB8AC3E}">
        <p14:creationId xmlns:p14="http://schemas.microsoft.com/office/powerpoint/2010/main" val="15851430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2.bp.blogspot.com/_29_shKT4Elw/TUejRpHyrtI/AAAAAAAALi8/BoInqzgZ1EE/s1600/fortas_lbj.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3717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upload.wikimedia.org/wikipedia/commons/thumb/c/cc/Harold_Holt_and_Lyndon_Johnson.jpg/220px-Harold_Holt_and_Lyndon_John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334" y="-76200"/>
            <a:ext cx="2971800" cy="282321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face2face.si.edu/.a/6a00e550199efb883301156fb7b650970c-8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134" y="0"/>
            <a:ext cx="3810866" cy="4893154"/>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3.bp.blogspot.com/_29_shKT4Elw/TUejbN1gtLI/AAAAAAAALjE/g7AP6y7Fpw4/s1600/lbj_and_richard_russe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6" y="2747011"/>
            <a:ext cx="5620133" cy="4090208"/>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http://25.media.tumblr.com/5b2bb2f9a79484b28160585323ec70ed/tumblr_mloy08UWU21qar30zo1_5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799376"/>
            <a:ext cx="3080523"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0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knowledgerush.com/wiki_image/d/db/ElectoralCollege1964-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 y="0"/>
            <a:ext cx="922543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0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tpwd.state.tx.us/state-parks/lyndon-b-johnson/gallery/LBJ-and-Ladybird-in-wildflo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838" y="62345"/>
            <a:ext cx="4648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pics.livejournal.com/kensmind/pic/002cg9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8"/>
            <a:ext cx="4717474" cy="2184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29200" y="758536"/>
            <a:ext cx="3124200" cy="1143000"/>
          </a:xfrm>
        </p:spPr>
        <p:txBody>
          <a:bodyPr>
            <a:normAutofit fontScale="90000"/>
          </a:bodyPr>
          <a:lstStyle/>
          <a:p>
            <a:r>
              <a:rPr lang="en-US" dirty="0" smtClean="0">
                <a:hlinkClick r:id="rId4"/>
              </a:rPr>
              <a:t>1964 Election</a:t>
            </a:r>
            <a:r>
              <a:rPr lang="en-US" dirty="0" smtClean="0"/>
              <a:t/>
            </a:r>
            <a:br>
              <a:rPr lang="en-US" dirty="0" smtClean="0"/>
            </a:br>
            <a:r>
              <a:rPr lang="en-US" dirty="0" smtClean="0"/>
              <a:t>Goldwater (R)</a:t>
            </a:r>
            <a:br>
              <a:rPr lang="en-US" dirty="0" smtClean="0"/>
            </a:br>
            <a:r>
              <a:rPr lang="en-US" dirty="0" smtClean="0"/>
              <a:t>vs. </a:t>
            </a:r>
            <a:br>
              <a:rPr lang="en-US" dirty="0" smtClean="0"/>
            </a:br>
            <a:r>
              <a:rPr lang="en-US" dirty="0" smtClean="0"/>
              <a:t>LBJ (D)</a:t>
            </a:r>
            <a:endParaRPr lang="en-US" dirty="0"/>
          </a:p>
        </p:txBody>
      </p:sp>
      <p:sp>
        <p:nvSpPr>
          <p:cNvPr id="3" name="TextBox 2"/>
          <p:cNvSpPr txBox="1"/>
          <p:nvPr/>
        </p:nvSpPr>
        <p:spPr>
          <a:xfrm>
            <a:off x="13855" y="2184976"/>
            <a:ext cx="2362200" cy="4247317"/>
          </a:xfrm>
          <a:prstGeom prst="rect">
            <a:avLst/>
          </a:prstGeom>
          <a:noFill/>
        </p:spPr>
        <p:txBody>
          <a:bodyPr wrap="square" rtlCol="0">
            <a:spAutoFit/>
          </a:bodyPr>
          <a:lstStyle/>
          <a:p>
            <a:r>
              <a:rPr lang="en-US" b="1" u="sng" dirty="0" smtClean="0"/>
              <a:t>Core values of </a:t>
            </a:r>
          </a:p>
          <a:p>
            <a:r>
              <a:rPr lang="en-US" b="1" u="sng" dirty="0" smtClean="0"/>
              <a:t>Conservatism: </a:t>
            </a:r>
          </a:p>
          <a:p>
            <a:pPr marL="285750" indent="-285750">
              <a:buFont typeface="Arial" pitchFamily="34" charset="0"/>
              <a:buChar char="•"/>
            </a:pPr>
            <a:r>
              <a:rPr lang="en-US" b="1" dirty="0" smtClean="0"/>
              <a:t>Militant anticommunism</a:t>
            </a:r>
          </a:p>
          <a:p>
            <a:pPr marL="285750" indent="-285750">
              <a:buFont typeface="Arial" pitchFamily="34" charset="0"/>
              <a:buChar char="•"/>
            </a:pPr>
            <a:endParaRPr lang="en-US" b="1" dirty="0"/>
          </a:p>
          <a:p>
            <a:pPr marL="285750" indent="-285750">
              <a:buFont typeface="Arial" pitchFamily="34" charset="0"/>
              <a:buChar char="•"/>
            </a:pPr>
            <a:r>
              <a:rPr lang="en-US" b="1" dirty="0" smtClean="0"/>
              <a:t>Religious traditionalism</a:t>
            </a:r>
          </a:p>
          <a:p>
            <a:pPr marL="285750" indent="-285750">
              <a:buFont typeface="Arial" pitchFamily="34" charset="0"/>
              <a:buChar char="•"/>
            </a:pPr>
            <a:endParaRPr lang="en-US" b="1" dirty="0"/>
          </a:p>
          <a:p>
            <a:pPr marL="285750" indent="-285750">
              <a:buFont typeface="Arial" pitchFamily="34" charset="0"/>
              <a:buChar char="•"/>
            </a:pPr>
            <a:r>
              <a:rPr lang="en-US" b="1" dirty="0" smtClean="0"/>
              <a:t>Commitment to historically normative roles for men and women</a:t>
            </a:r>
          </a:p>
          <a:p>
            <a:pPr marL="285750" indent="-285750">
              <a:buFont typeface="Arial" pitchFamily="34" charset="0"/>
              <a:buChar char="•"/>
            </a:pPr>
            <a:endParaRPr lang="en-US" b="1" dirty="0"/>
          </a:p>
          <a:p>
            <a:pPr marL="285750" indent="-285750">
              <a:buFont typeface="Arial" pitchFamily="34" charset="0"/>
              <a:buChar char="•"/>
            </a:pPr>
            <a:r>
              <a:rPr lang="en-US" b="1" dirty="0" smtClean="0"/>
              <a:t>Temper funding for social programs</a:t>
            </a:r>
            <a:endParaRPr lang="en-US" b="1" dirty="0"/>
          </a:p>
        </p:txBody>
      </p:sp>
      <p:sp>
        <p:nvSpPr>
          <p:cNvPr id="4" name="TextBox 3"/>
          <p:cNvSpPr txBox="1"/>
          <p:nvPr/>
        </p:nvSpPr>
        <p:spPr>
          <a:xfrm>
            <a:off x="2319646" y="2184976"/>
            <a:ext cx="2508663" cy="4247317"/>
          </a:xfrm>
          <a:prstGeom prst="rect">
            <a:avLst/>
          </a:prstGeom>
          <a:noFill/>
        </p:spPr>
        <p:txBody>
          <a:bodyPr wrap="square" rtlCol="0">
            <a:spAutoFit/>
          </a:bodyPr>
          <a:lstStyle/>
          <a:p>
            <a:r>
              <a:rPr lang="en-US" b="1" u="sng" dirty="0" smtClean="0"/>
              <a:t>Core values of liberalism</a:t>
            </a:r>
          </a:p>
          <a:p>
            <a:endParaRPr lang="en-US" b="1" dirty="0"/>
          </a:p>
          <a:p>
            <a:pPr marL="285750" indent="-285750">
              <a:buFont typeface="Arial" pitchFamily="34" charset="0"/>
              <a:buChar char="•"/>
            </a:pPr>
            <a:r>
              <a:rPr lang="en-US" b="1" dirty="0" smtClean="0"/>
              <a:t>Advocate working class and unions</a:t>
            </a:r>
          </a:p>
          <a:p>
            <a:pPr marL="285750" indent="-285750">
              <a:buFont typeface="Arial" pitchFamily="34" charset="0"/>
              <a:buChar char="•"/>
            </a:pPr>
            <a:endParaRPr lang="en-US" b="1" dirty="0"/>
          </a:p>
          <a:p>
            <a:pPr marL="285750" indent="-285750">
              <a:buFont typeface="Arial" pitchFamily="34" charset="0"/>
              <a:buChar char="•"/>
            </a:pPr>
            <a:r>
              <a:rPr lang="en-US" b="1" dirty="0" smtClean="0"/>
              <a:t>Government activism to help poor</a:t>
            </a:r>
          </a:p>
          <a:p>
            <a:pPr marL="285750" indent="-285750">
              <a:buFont typeface="Arial" pitchFamily="34" charset="0"/>
              <a:buChar char="•"/>
            </a:pPr>
            <a:endParaRPr lang="en-US" b="1" dirty="0"/>
          </a:p>
          <a:p>
            <a:pPr marL="285750" indent="-285750">
              <a:buFont typeface="Arial" pitchFamily="34" charset="0"/>
              <a:buChar char="•"/>
            </a:pPr>
            <a:r>
              <a:rPr lang="en-US" b="1" dirty="0" smtClean="0"/>
              <a:t>Commitment to racial justice and equal opportunity</a:t>
            </a:r>
          </a:p>
          <a:p>
            <a:pPr marL="285750" indent="-285750">
              <a:buFont typeface="Arial" pitchFamily="34" charset="0"/>
              <a:buChar char="•"/>
            </a:pPr>
            <a:endParaRPr lang="en-US" b="1" dirty="0"/>
          </a:p>
          <a:p>
            <a:pPr marL="285750" indent="-285750">
              <a:buFont typeface="Arial" pitchFamily="34" charset="0"/>
              <a:buChar char="•"/>
            </a:pPr>
            <a:r>
              <a:rPr lang="en-US" b="1" dirty="0" smtClean="0"/>
              <a:t>Poor people are poor because of structural inequalities</a:t>
            </a:r>
            <a:endParaRPr lang="en-US" b="1" dirty="0"/>
          </a:p>
        </p:txBody>
      </p:sp>
      <p:sp>
        <p:nvSpPr>
          <p:cNvPr id="5" name="Rectangle 4"/>
          <p:cNvSpPr/>
          <p:nvPr/>
        </p:nvSpPr>
        <p:spPr>
          <a:xfrm>
            <a:off x="4546340" y="4724400"/>
            <a:ext cx="4990469" cy="206210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effectLst>
                  <a:outerShdw blurRad="50800" dist="39000" dir="5460000" algn="tl">
                    <a:srgbClr val="000000">
                      <a:alpha val="38000"/>
                    </a:srgbClr>
                  </a:outerShdw>
                </a:effectLst>
              </a:rPr>
              <a:t>1960s Central Tension: </a:t>
            </a:r>
          </a:p>
          <a:p>
            <a:pPr algn="ctr"/>
            <a:r>
              <a:rPr lang="en-US" sz="3200" b="1" cap="none" spc="0" dirty="0" smtClean="0">
                <a:ln w="11430"/>
                <a:effectLst>
                  <a:outerShdw blurRad="50800" dist="39000" dir="5460000" algn="tl">
                    <a:srgbClr val="000000">
                      <a:alpha val="38000"/>
                    </a:srgbClr>
                  </a:outerShdw>
                </a:effectLst>
              </a:rPr>
              <a:t>Liberty vs. Equality</a:t>
            </a:r>
          </a:p>
          <a:p>
            <a:pPr algn="ctr"/>
            <a:r>
              <a:rPr lang="en-US" sz="3200" b="1" dirty="0" smtClean="0">
                <a:ln w="11430"/>
                <a:effectLst>
                  <a:outerShdw blurRad="50800" dist="39000" dir="5460000" algn="tl">
                    <a:srgbClr val="000000">
                      <a:alpha val="38000"/>
                    </a:srgbClr>
                  </a:outerShdw>
                </a:effectLst>
              </a:rPr>
              <a:t>(Which one easier to equate</a:t>
            </a:r>
          </a:p>
          <a:p>
            <a:pPr algn="ctr"/>
            <a:r>
              <a:rPr lang="en-US" sz="3200" b="1" cap="none" spc="0" dirty="0" smtClean="0">
                <a:ln w="11430"/>
                <a:effectLst>
                  <a:outerShdw blurRad="50800" dist="39000" dir="5460000" algn="tl">
                    <a:srgbClr val="000000">
                      <a:alpha val="38000"/>
                    </a:srgbClr>
                  </a:outerShdw>
                </a:effectLst>
              </a:rPr>
              <a:t>With communism?)</a:t>
            </a:r>
            <a:endParaRPr lang="en-US" sz="3200" b="1" cap="none" spc="0"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8291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477000" cy="1143000"/>
          </a:xfrm>
        </p:spPr>
        <p:txBody>
          <a:bodyPr/>
          <a:lstStyle/>
          <a:p>
            <a:r>
              <a:rPr lang="en-US" dirty="0" smtClean="0"/>
              <a:t>LBJs Great Society</a:t>
            </a:r>
            <a:endParaRPr lang="en-US" dirty="0"/>
          </a:p>
        </p:txBody>
      </p:sp>
      <p:sp>
        <p:nvSpPr>
          <p:cNvPr id="3" name="Content Placeholder 2"/>
          <p:cNvSpPr>
            <a:spLocks noGrp="1"/>
          </p:cNvSpPr>
          <p:nvPr>
            <p:ph idx="1"/>
          </p:nvPr>
        </p:nvSpPr>
        <p:spPr>
          <a:xfrm>
            <a:off x="0" y="838200"/>
            <a:ext cx="4876800" cy="6096000"/>
          </a:xfrm>
        </p:spPr>
        <p:txBody>
          <a:bodyPr>
            <a:normAutofit fontScale="92500" lnSpcReduction="20000"/>
          </a:bodyPr>
          <a:lstStyle/>
          <a:p>
            <a:r>
              <a:rPr lang="en-US" dirty="0" smtClean="0"/>
              <a:t>Catalyst: Michael Harrington's </a:t>
            </a:r>
            <a:r>
              <a:rPr lang="en-US" i="1" dirty="0" smtClean="0"/>
              <a:t>The Other America</a:t>
            </a:r>
          </a:p>
          <a:p>
            <a:r>
              <a:rPr lang="en-US" dirty="0" smtClean="0"/>
              <a:t>Catalyst: </a:t>
            </a:r>
            <a:r>
              <a:rPr lang="en-US" i="1" dirty="0" smtClean="0"/>
              <a:t>Silent Spring</a:t>
            </a:r>
          </a:p>
          <a:p>
            <a:r>
              <a:rPr lang="en-US" dirty="0" smtClean="0"/>
              <a:t>Office of Economic Opportunity</a:t>
            </a:r>
          </a:p>
          <a:p>
            <a:r>
              <a:rPr lang="en-US" dirty="0" smtClean="0"/>
              <a:t>Medicare</a:t>
            </a:r>
          </a:p>
          <a:p>
            <a:r>
              <a:rPr lang="en-US" dirty="0" smtClean="0"/>
              <a:t>Medicaid</a:t>
            </a:r>
          </a:p>
          <a:p>
            <a:r>
              <a:rPr lang="en-US" dirty="0" smtClean="0"/>
              <a:t>National Foundation for the Arts</a:t>
            </a:r>
          </a:p>
          <a:p>
            <a:r>
              <a:rPr lang="en-US" dirty="0" smtClean="0"/>
              <a:t>Immigration</a:t>
            </a:r>
          </a:p>
          <a:p>
            <a:r>
              <a:rPr lang="en-US" dirty="0" smtClean="0"/>
              <a:t>Education</a:t>
            </a:r>
          </a:p>
          <a:p>
            <a:r>
              <a:rPr lang="en-US" dirty="0" smtClean="0"/>
              <a:t>Public Housing</a:t>
            </a:r>
          </a:p>
          <a:p>
            <a:pPr marL="0" indent="0">
              <a:buNone/>
            </a:pPr>
            <a:endParaRPr lang="en-US" dirty="0"/>
          </a:p>
        </p:txBody>
      </p:sp>
      <p:pic>
        <p:nvPicPr>
          <p:cNvPr id="13314" name="Picture 2" descr="http://jackiewhiting.net/amgov/Images/carto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930" y="46903"/>
            <a:ext cx="2828925" cy="363855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114800" y="1219200"/>
            <a:ext cx="609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100945" y="2057400"/>
            <a:ext cx="609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76800" y="914400"/>
            <a:ext cx="1295400" cy="646331"/>
          </a:xfrm>
          <a:prstGeom prst="rect">
            <a:avLst/>
          </a:prstGeom>
          <a:noFill/>
        </p:spPr>
        <p:txBody>
          <a:bodyPr wrap="square" rtlCol="0">
            <a:spAutoFit/>
          </a:bodyPr>
          <a:lstStyle/>
          <a:p>
            <a:r>
              <a:rPr lang="en-US" dirty="0" smtClean="0"/>
              <a:t>“War on Poverty”</a:t>
            </a:r>
            <a:endParaRPr lang="en-US" dirty="0"/>
          </a:p>
        </p:txBody>
      </p:sp>
      <p:sp>
        <p:nvSpPr>
          <p:cNvPr id="7" name="TextBox 6"/>
          <p:cNvSpPr txBox="1"/>
          <p:nvPr/>
        </p:nvSpPr>
        <p:spPr>
          <a:xfrm>
            <a:off x="4759036" y="2032804"/>
            <a:ext cx="1461655" cy="369332"/>
          </a:xfrm>
          <a:prstGeom prst="rect">
            <a:avLst/>
          </a:prstGeom>
          <a:noFill/>
        </p:spPr>
        <p:txBody>
          <a:bodyPr wrap="square" rtlCol="0">
            <a:spAutoFit/>
          </a:bodyPr>
          <a:lstStyle/>
          <a:p>
            <a:r>
              <a:rPr lang="en-US" dirty="0" smtClean="0"/>
              <a:t>Environment</a:t>
            </a:r>
            <a:endParaRPr lang="en-US" dirty="0"/>
          </a:p>
        </p:txBody>
      </p:sp>
      <p:pic>
        <p:nvPicPr>
          <p:cNvPr id="13316" name="Picture 4" descr="http://api.ning.com/files/2H3POJj4HLE-AsP4DEHSxBUvEVXm2PIKNEwxlEpLyyWRenQOCJU0KHj1dFzScppuk00zw0P20Fn1LEIC0X6ykCGfeR-dZm0t/LBJGreatSocietyandForeignPolic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355" y="3428999"/>
            <a:ext cx="38290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81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www.gilderlehrman.org/sites/default/files/imagecache/inline-2col-full/content-images/great_society_legis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5" y="0"/>
            <a:ext cx="8992905" cy="687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450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LBJ Foreign Policy Scorecard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3899596"/>
              </p:ext>
            </p:extLst>
          </p:nvPr>
        </p:nvGraphicFramePr>
        <p:xfrm>
          <a:off x="228600" y="762000"/>
          <a:ext cx="8686800" cy="5902471"/>
        </p:xfrm>
        <a:graphic>
          <a:graphicData uri="http://schemas.openxmlformats.org/drawingml/2006/table">
            <a:tbl>
              <a:tblPr firstRow="1" bandRow="1">
                <a:tableStyleId>{5C22544A-7EE6-4342-B048-85BDC9FD1C3A}</a:tableStyleId>
              </a:tblPr>
              <a:tblGrid>
                <a:gridCol w="3276600"/>
                <a:gridCol w="5410200"/>
              </a:tblGrid>
              <a:tr h="598952">
                <a:tc>
                  <a:txBody>
                    <a:bodyPr/>
                    <a:lstStyle/>
                    <a:p>
                      <a:r>
                        <a:rPr lang="en-US" dirty="0" smtClean="0"/>
                        <a:t>VIETNAM</a:t>
                      </a:r>
                      <a:r>
                        <a:rPr lang="en-US" baseline="0" dirty="0" smtClean="0"/>
                        <a:t> EVENT</a:t>
                      </a:r>
                      <a:endParaRPr lang="en-US" dirty="0"/>
                    </a:p>
                  </a:txBody>
                  <a:tcPr/>
                </a:tc>
                <a:tc>
                  <a:txBody>
                    <a:bodyPr/>
                    <a:lstStyle/>
                    <a:p>
                      <a:r>
                        <a:rPr lang="en-US" dirty="0" smtClean="0"/>
                        <a:t>SIGNIFICANCE</a:t>
                      </a:r>
                      <a:endParaRPr lang="en-US" dirty="0"/>
                    </a:p>
                  </a:txBody>
                  <a:tcPr/>
                </a:tc>
              </a:tr>
              <a:tr h="598952">
                <a:tc>
                  <a:txBody>
                    <a:bodyPr/>
                    <a:lstStyle/>
                    <a:p>
                      <a:r>
                        <a:rPr lang="en-US" dirty="0" smtClean="0"/>
                        <a:t>TONKIN GULF RESOLUTION (1964)</a:t>
                      </a:r>
                      <a:endParaRPr lang="en-US" dirty="0"/>
                    </a:p>
                  </a:txBody>
                  <a:tcPr/>
                </a:tc>
                <a:tc>
                  <a:txBody>
                    <a:bodyPr/>
                    <a:lstStyle/>
                    <a:p>
                      <a:r>
                        <a:rPr lang="en-US" dirty="0" smtClean="0"/>
                        <a:t>Congress gives President war</a:t>
                      </a:r>
                      <a:r>
                        <a:rPr lang="en-US" baseline="0" dirty="0" smtClean="0"/>
                        <a:t> powers to commit troops to Vietnam. </a:t>
                      </a:r>
                    </a:p>
                    <a:p>
                      <a:endParaRPr lang="en-US" baseline="0" dirty="0" smtClean="0"/>
                    </a:p>
                    <a:p>
                      <a:r>
                        <a:rPr lang="en-US" baseline="0" dirty="0" smtClean="0"/>
                        <a:t>Hawks vs. Doves</a:t>
                      </a:r>
                    </a:p>
                    <a:p>
                      <a:endParaRPr lang="en-US" dirty="0"/>
                    </a:p>
                  </a:txBody>
                  <a:tcPr/>
                </a:tc>
              </a:tr>
              <a:tr h="598952">
                <a:tc>
                  <a:txBody>
                    <a:bodyPr/>
                    <a:lstStyle/>
                    <a:p>
                      <a:r>
                        <a:rPr lang="en-US" dirty="0" smtClean="0"/>
                        <a:t>OPERATION ROLLING THUNDER (1965,66,67)</a:t>
                      </a:r>
                      <a:endParaRPr lang="en-US" dirty="0"/>
                    </a:p>
                  </a:txBody>
                  <a:tcPr/>
                </a:tc>
                <a:tc>
                  <a:txBody>
                    <a:bodyPr/>
                    <a:lstStyle/>
                    <a:p>
                      <a:r>
                        <a:rPr lang="en-US" dirty="0" smtClean="0"/>
                        <a:t>Escalation!</a:t>
                      </a:r>
                    </a:p>
                    <a:p>
                      <a:endParaRPr lang="en-US" dirty="0" smtClean="0"/>
                    </a:p>
                    <a:p>
                      <a:r>
                        <a:rPr lang="en-US" dirty="0" smtClean="0"/>
                        <a:t>Forces</a:t>
                      </a:r>
                      <a:r>
                        <a:rPr lang="en-US" baseline="0" dirty="0" smtClean="0"/>
                        <a:t> White House to brainstorm how they measure success vs. guerilla warfare????</a:t>
                      </a:r>
                    </a:p>
                    <a:p>
                      <a:endParaRPr lang="en-US" dirty="0"/>
                    </a:p>
                  </a:txBody>
                  <a:tcPr/>
                </a:tc>
              </a:tr>
              <a:tr h="598952">
                <a:tc>
                  <a:txBody>
                    <a:bodyPr/>
                    <a:lstStyle/>
                    <a:p>
                      <a:r>
                        <a:rPr lang="en-US" dirty="0" smtClean="0"/>
                        <a:t>LBJ (November 1967)</a:t>
                      </a:r>
                      <a:endParaRPr lang="en-US" dirty="0"/>
                    </a:p>
                  </a:txBody>
                  <a:tcPr>
                    <a:solidFill>
                      <a:schemeClr val="accent2">
                        <a:lumMod val="60000"/>
                        <a:lumOff val="40000"/>
                      </a:schemeClr>
                    </a:solidFill>
                  </a:tcPr>
                </a:tc>
                <a:tc>
                  <a:txBody>
                    <a:bodyPr/>
                    <a:lstStyle/>
                    <a:p>
                      <a:r>
                        <a:rPr lang="en-US" dirty="0" smtClean="0"/>
                        <a:t>“I am very encouraged….We are making real progress. We have reached an important point where the end begins to come into view” </a:t>
                      </a:r>
                    </a:p>
                    <a:p>
                      <a:r>
                        <a:rPr lang="en-US" dirty="0" smtClean="0"/>
                        <a:t>And then </a:t>
                      </a:r>
                      <a:r>
                        <a:rPr lang="en-US" dirty="0" err="1" smtClean="0"/>
                        <a:t>Tet</a:t>
                      </a:r>
                      <a:r>
                        <a:rPr lang="en-US" dirty="0" smtClean="0"/>
                        <a:t>…</a:t>
                      </a:r>
                    </a:p>
                    <a:p>
                      <a:endParaRPr lang="en-US" dirty="0" smtClean="0"/>
                    </a:p>
                  </a:txBody>
                  <a:tcPr>
                    <a:solidFill>
                      <a:schemeClr val="accent2">
                        <a:lumMod val="60000"/>
                        <a:lumOff val="40000"/>
                      </a:schemeClr>
                    </a:solidFill>
                  </a:tcPr>
                </a:tc>
              </a:tr>
              <a:tr h="598952">
                <a:tc>
                  <a:txBody>
                    <a:bodyPr/>
                    <a:lstStyle/>
                    <a:p>
                      <a:r>
                        <a:rPr lang="en-US" dirty="0" smtClean="0"/>
                        <a:t>TET OFFENSIVE (1968)</a:t>
                      </a:r>
                      <a:endParaRPr lang="en-US" dirty="0"/>
                    </a:p>
                  </a:txBody>
                  <a:tcPr/>
                </a:tc>
                <a:tc>
                  <a:txBody>
                    <a:bodyPr/>
                    <a:lstStyle/>
                    <a:p>
                      <a:r>
                        <a:rPr lang="en-US" dirty="0" smtClean="0"/>
                        <a:t>USA wins the battle</a:t>
                      </a:r>
                      <a:r>
                        <a:rPr lang="en-US" baseline="0" dirty="0" smtClean="0"/>
                        <a:t> against Vietcong attack</a:t>
                      </a:r>
                    </a:p>
                    <a:p>
                      <a:endParaRPr lang="en-US" baseline="0" dirty="0" smtClean="0"/>
                    </a:p>
                    <a:p>
                      <a:r>
                        <a:rPr lang="en-US" baseline="0" dirty="0" smtClean="0"/>
                        <a:t>USA loses the press/media/public opinion</a:t>
                      </a:r>
                      <a:endParaRPr lang="en-US" dirty="0" smtClean="0"/>
                    </a:p>
                  </a:txBody>
                  <a:tcPr/>
                </a:tc>
              </a:tr>
            </a:tbl>
          </a:graphicData>
        </a:graphic>
      </p:graphicFrame>
    </p:spTree>
    <p:extLst>
      <p:ext uri="{BB962C8B-B14F-4D97-AF65-F5344CB8AC3E}">
        <p14:creationId xmlns:p14="http://schemas.microsoft.com/office/powerpoint/2010/main" val="39218770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1113</Words>
  <Application>Microsoft Macintosh PowerPoint</Application>
  <PresentationFormat>On-screen Show (4:3)</PresentationFormat>
  <Paragraphs>199</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JFK Assassination Nov 1963 - Dallas</vt:lpstr>
      <vt:lpstr>PowerPoint Presentation</vt:lpstr>
      <vt:lpstr>LBJ 1963-1968</vt:lpstr>
      <vt:lpstr>PowerPoint Presentation</vt:lpstr>
      <vt:lpstr>PowerPoint Presentation</vt:lpstr>
      <vt:lpstr>1964 Election Goldwater (R) vs.  LBJ (D)</vt:lpstr>
      <vt:lpstr>LBJs Great Society</vt:lpstr>
      <vt:lpstr>PowerPoint Presentation</vt:lpstr>
      <vt:lpstr>LBJ Foreign Policy Scorecard</vt:lpstr>
      <vt:lpstr>Walter Cronkite on February 27, 1968</vt:lpstr>
      <vt:lpstr>Hue, 1968 “a strategy of more of the same is intolerable.” Newsweek</vt:lpstr>
      <vt:lpstr>2004 FRQ Prompt</vt:lpstr>
      <vt:lpstr>Thesis (yay or nay?)</vt:lpstr>
      <vt:lpstr>Sample FRQ – HW For Next Class!</vt:lpstr>
      <vt:lpstr>Warren Court</vt:lpstr>
      <vt:lpstr>PowerPoint Presentation</vt:lpstr>
      <vt:lpstr>New Left / Student Movement</vt:lpstr>
      <vt:lpstr>“Black Power” (1965 – 1970)</vt:lpstr>
      <vt:lpstr>GHOSTS OF 1968</vt:lpstr>
      <vt:lpstr>3 Mosquitos </vt:lpstr>
      <vt:lpstr>1968 Election: Democratic Convention THE CANDIDATES </vt:lpstr>
      <vt:lpstr>Nixon wins “SILENT MAJORITY”**</vt:lpstr>
      <vt:lpstr>VIETNAM DURING NIXON YEARS</vt:lpstr>
      <vt:lpstr>FOREIGN POLICY STRATEGY</vt:lpstr>
      <vt:lpstr>Nixon and Vietnam “peace with honor”</vt:lpstr>
      <vt:lpstr>Watergate - What did Nixon do wrong?  Nixon's Abuses of Government/Presidential Power</vt:lpstr>
      <vt:lpstr>Evaluating President Nixon</vt:lpstr>
    </vt:vector>
  </TitlesOfParts>
  <Company>Charlotte Country Day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LBJ’s GREAT SOCIETY</dc:title>
  <dc:creator>katie.wells</dc:creator>
  <cp:lastModifiedBy>Katie Wells</cp:lastModifiedBy>
  <cp:revision>13</cp:revision>
  <dcterms:created xsi:type="dcterms:W3CDTF">2013-05-04T00:15:25Z</dcterms:created>
  <dcterms:modified xsi:type="dcterms:W3CDTF">2015-04-24T13:12:04Z</dcterms:modified>
</cp:coreProperties>
</file>